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N3caP/SvqKfsVBkZZ8tuZ2hm1A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Núñez" initials="" lastIdx="1" clrIdx="0"/>
  <p:cmAuthor id="1" name="Lucía Pére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29T02:09:27.251" idx="1">
    <p:pos x="3143" y="1494"/>
    <p:text>Cambiar figuras.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iXuVcY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6T21:41:11.334" idx="1">
    <p:pos x="1332" y="838"/>
    <p:text>Sugiero para iniciar el tema de técnica analizar la imagen y explorar que es técnica en el deporte y como esto se puede analizar desde lo educativo. Qué piensan @ruthhoffens@gmail.com @avzenteno@url.edu.gt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iWlyrqA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d35d49f6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4d35d49f6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4d35d49f6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4d35d49f6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d35d49f6c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14d35d49f6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4d35d49f6c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4d35d49f6c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4d35d49f6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14d35d49f6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4d35d49f6c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14d35d49f6c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4d35d49f6c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14d35d49f6c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4d35d49f6c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14d35d49f6c_0_5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14d35d49f6c_0_5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/>
              <a:t>Hacer diferenciación entre medición  y evaluación.</a:t>
            </a: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d35d49f6c_0_39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4d35d49f6c_0_39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4d35d49f6c_0_3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4d35d49f6c_0_3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4d35d49f6c_0_3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d35d49f6c_0_40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4d35d49f6c_0_40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4d35d49f6c_0_4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4d35d49f6c_0_40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1 objeto y 2 objetos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d35d49f6c_0_4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4d35d49f6c_0_4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4d35d49f6c_0_4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14d35d49f6c_0_410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14d35d49f6c_0_4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4d35d49f6c_0_4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4d35d49f6c_0_4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d35d49f6c_0_4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4d35d49f6c_0_4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4d35d49f6c_0_4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4d35d49f6c_0_4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4d35d49f6c_0_4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d35d49f6c_0_42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4d35d49f6c_0_42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g14d35d49f6c_0_4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4d35d49f6c_0_4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4d35d49f6c_0_4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d35d49f6c_0_4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4d35d49f6c_0_4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14d35d49f6c_0_4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14d35d49f6c_0_4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4d35d49f6c_0_4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4d35d49f6c_0_4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d35d49f6c_0_4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4d35d49f6c_0_4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g14d35d49f6c_0_4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14d35d49f6c_0_4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g14d35d49f6c_0_4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g14d35d49f6c_0_4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4d35d49f6c_0_4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4d35d49f6c_0_4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d35d49f6c_0_4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4d35d49f6c_0_4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4d35d49f6c_0_4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d35d49f6c_0_45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4d35d49f6c_0_45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g14d35d49f6c_0_45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14d35d49f6c_0_4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4d35d49f6c_0_4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4d35d49f6c_0_4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d35d49f6c_0_4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4d35d49f6c_0_45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g14d35d49f6c_0_45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g14d35d49f6c_0_4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4d35d49f6c_0_4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4d35d49f6c_0_4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d35d49f6c_0_4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4d35d49f6c_0_46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4d35d49f6c_0_4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4d35d49f6c_0_4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4d35d49f6c_0_4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d35d49f6c_0_47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4d35d49f6c_0_47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14d35d49f6c_0_4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4d35d49f6c_0_4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4d35d49f6c_0_4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d35d49f6c_0_39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14d35d49f6c_0_39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4d35d49f6c_0_3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4d35d49f6c_0_3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4d35d49f6c_0_3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forms.office.com/Pages/DesignPageV2.aspx?subpage=design&amp;FormId=nVR4D-w-r0O1am97BC1smisvnB_7QcFCuesVYIVzxM5UOVBRNlZaSzQ1TlVDNUdSM1I2MEtFSlA3Ny4u&amp;Token=e5d58acb1042452fa7c0869c62ab8df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lo.org.mx/scielo.php?script=sci_arttext&amp;pid=S0185-26982015000100009&amp;lng=es&amp;tlng=es" TargetMode="External"/><Relationship Id="rId4" Type="http://schemas.openxmlformats.org/officeDocument/2006/relationships/hyperlink" Target="https://eduteka.icesi.edu.co/pdfdir/edutrends-evaluacion-desempeno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73" name="Google Shape;1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"/>
          <p:cNvSpPr txBox="1"/>
          <p:nvPr/>
        </p:nvSpPr>
        <p:spPr>
          <a:xfrm>
            <a:off x="1558151" y="2877382"/>
            <a:ext cx="5427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Arial Rounded"/>
              <a:buNone/>
            </a:pPr>
            <a:r>
              <a:rPr lang="es-GT" sz="3500" b="0" i="0" u="none" strike="noStrike" cap="none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Evaluación. Tipos, técnicas e instrumentos</a:t>
            </a:r>
            <a:endParaRPr sz="35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1641876" y="3864056"/>
            <a:ext cx="5427492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 Rounded"/>
              <a:buNone/>
            </a:pPr>
            <a:r>
              <a:rPr lang="es-GT" sz="2000" b="0" i="0" u="none" strike="noStrike" cap="none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Guatemala, noviembre de 2022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70" name="Google Shape;270;p10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/>
          <p:nvPr/>
        </p:nvSpPr>
        <p:spPr>
          <a:xfrm>
            <a:off x="476338" y="1256704"/>
            <a:ext cx="6864620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r>
              <a:rPr lang="es-GT" sz="34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Actores de la evaluación hacen necesario…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905631" y="2431111"/>
            <a:ext cx="40848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Arial Rounded"/>
              <a:buNone/>
            </a:pPr>
            <a:r>
              <a:rPr lang="es-GT" sz="34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Autoevaluación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905634" y="3570136"/>
            <a:ext cx="4084929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Arial Rounded"/>
              <a:buNone/>
            </a:pPr>
            <a:r>
              <a:rPr lang="es-GT" sz="34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Coevaluación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 txBox="1"/>
          <p:nvPr/>
        </p:nvSpPr>
        <p:spPr>
          <a:xfrm>
            <a:off x="905632" y="4650135"/>
            <a:ext cx="4084929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Arial Rounded"/>
              <a:buNone/>
            </a:pPr>
            <a:r>
              <a:rPr lang="es-GT" sz="34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Heteroevaluación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0" descr="Imagen que contiene Gráf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6692" t="13302" r="59451" b="81894"/>
          <a:stretch/>
        </p:blipFill>
        <p:spPr>
          <a:xfrm>
            <a:off x="4990563" y="2372272"/>
            <a:ext cx="830282" cy="79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0" descr="Imagen que contiene Gráf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6630" t="19792" r="59183" b="74836"/>
          <a:stretch/>
        </p:blipFill>
        <p:spPr>
          <a:xfrm>
            <a:off x="4990563" y="3428805"/>
            <a:ext cx="830282" cy="82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 descr="Imagen que contiene Gráf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7023" t="25303" r="59195" b="69610"/>
          <a:stretch/>
        </p:blipFill>
        <p:spPr>
          <a:xfrm>
            <a:off x="4990560" y="4530054"/>
            <a:ext cx="830282" cy="86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84" name="Google Shape;284;p11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1"/>
          <p:cNvSpPr txBox="1"/>
          <p:nvPr/>
        </p:nvSpPr>
        <p:spPr>
          <a:xfrm>
            <a:off x="476338" y="1256704"/>
            <a:ext cx="6864620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r>
              <a:rPr lang="es-GT" sz="34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Autoevaluación (estudiante a sí mismo)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379390" y="2225248"/>
            <a:ext cx="8135960" cy="36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457200" marR="0" lvl="0" indent="-12382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Para el estudiante toma relevancia y significatividad.</a:t>
            </a:r>
            <a:endParaRPr/>
          </a:p>
          <a:p>
            <a:pPr marL="457200" marR="0" lvl="0" indent="-12382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Incrementa la motivación y el compromiso.</a:t>
            </a:r>
            <a:endParaRPr/>
          </a:p>
          <a:p>
            <a:pPr marL="457200" marR="0" lvl="0" indent="-12382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Genera mayor confianza.</a:t>
            </a:r>
            <a:endParaRPr/>
          </a:p>
          <a:p>
            <a:pPr marL="457200" marR="0" lvl="0" indent="-12382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Reflexiona acerca de sus fortalezas y sus áreas   </a:t>
            </a:r>
            <a:endParaRPr/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de oportunidad.</a:t>
            </a:r>
            <a:endParaRPr/>
          </a:p>
          <a:p>
            <a:pPr marL="457200" marR="0" lvl="0" indent="-12382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Propicia la metacognición y autorregulación.</a:t>
            </a:r>
            <a:endParaRPr/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476338" y="1256704"/>
            <a:ext cx="6864620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r>
              <a:rPr lang="es-GT" sz="34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Coevaluación (entre iguales)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379390" y="2225248"/>
            <a:ext cx="8135960" cy="36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Desarrolla habilidades de análisis y criticidad.</a:t>
            </a: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Permite establecer el nivel de aprendizaje de los compañeros.</a:t>
            </a: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Se aprende de los demás.</a:t>
            </a: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Propicia la reflexión y procesos metacognitivos.</a:t>
            </a: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Desarrolla la responsabilidad, honestidad y empatía.</a:t>
            </a:r>
            <a:endParaRPr/>
          </a:p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Aprende a valorar los procesos de evaluación, generando  </a:t>
            </a:r>
            <a:endParaRPr/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una gran experiencia.</a:t>
            </a:r>
            <a:endParaRPr/>
          </a:p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Crea un sistema de apoyo entre los estudiantes.</a:t>
            </a:r>
            <a:endParaRPr/>
          </a:p>
          <a:p>
            <a:pPr marL="457200" marR="0" lvl="0" indent="-952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6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Complementa y enriquece la valoración del profesor.</a:t>
            </a:r>
            <a:endParaRPr/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302" name="Google Shape;302;p13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/>
        </p:nvSpPr>
        <p:spPr>
          <a:xfrm>
            <a:off x="476351" y="1256699"/>
            <a:ext cx="7394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r>
              <a:rPr lang="es-GT" sz="34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Heteroevaluación (profesor a estudiante)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379340" y="2431073"/>
            <a:ext cx="81360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marR="0" lvl="0" indent="-120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76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Es la más común en el proceso de aprendizaje-enseñanza.</a:t>
            </a:r>
            <a:endParaRPr sz="7600"/>
          </a:p>
          <a:p>
            <a:pPr marL="457200" marR="0" lvl="0" indent="-120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Noto Sans Symbols"/>
              <a:buChar char="✔"/>
            </a:pPr>
            <a:r>
              <a:rPr lang="es-GT" sz="76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Es opuesta a la autoevaluación. </a:t>
            </a:r>
            <a:endParaRPr sz="76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120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76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Implica la inclusión de una mirada externa.</a:t>
            </a:r>
            <a:endParaRPr sz="76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120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76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responsabilidad recae absolutamente en el profesor.</a:t>
            </a:r>
            <a:endParaRPr sz="76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120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76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Requiere un sentido de objetividad de parte del profesor.</a:t>
            </a:r>
            <a:endParaRPr sz="76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120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76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Puede ser de valoración (aprobado o reprobado).</a:t>
            </a:r>
            <a:endParaRPr sz="76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120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Char char="✔"/>
            </a:pPr>
            <a:r>
              <a:rPr lang="es-GT" sz="76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Permite tomar decisiones respecto a la aprobación o reprobación del estudiante.</a:t>
            </a:r>
            <a:endParaRPr sz="76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74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4d35d49f6c_0_2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310" name="Google Shape;310;g14d35d49f6c_0_242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37225"/>
            <a:ext cx="9144002" cy="2313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4d35d49f6c_0_242"/>
          <p:cNvSpPr txBox="1"/>
          <p:nvPr/>
        </p:nvSpPr>
        <p:spPr>
          <a:xfrm>
            <a:off x="794479" y="2055815"/>
            <a:ext cx="74907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14d35d49f6c_0_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625" y="1330962"/>
            <a:ext cx="3933825" cy="41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14d35d49f6c_0_242"/>
          <p:cNvSpPr txBox="1"/>
          <p:nvPr/>
        </p:nvSpPr>
        <p:spPr>
          <a:xfrm>
            <a:off x="1051500" y="5746775"/>
            <a:ext cx="7844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5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¿Técnica?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d35d49f6c_0_2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319" name="Google Shape;319;g14d35d49f6c_0_249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2" cy="2313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14d35d49f6c_0_249"/>
          <p:cNvSpPr txBox="1"/>
          <p:nvPr/>
        </p:nvSpPr>
        <p:spPr>
          <a:xfrm>
            <a:off x="794479" y="2055815"/>
            <a:ext cx="74907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GT" sz="2000" i="0" u="none" strike="noStrike" cap="none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Para Rodríguez e Ibarra (2011)  las técnicas de evaluación son:</a:t>
            </a:r>
            <a:endParaRPr sz="2000" i="0" u="none" strike="noStrike" cap="none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GT" sz="2000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Recursos utilizados por</a:t>
            </a:r>
            <a:r>
              <a:rPr lang="es-GT" sz="2000" i="0" u="none" strike="noStrike" cap="none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 el evaluador para recoger sistemáticamente información sobre el objeto evaluado</a:t>
            </a:r>
            <a:r>
              <a:rPr lang="es-GT" sz="2000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14d35d49f6c_0_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928" y="4016904"/>
            <a:ext cx="2092593" cy="212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d35d49f6c_0_2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327" name="Google Shape;327;g14d35d49f6c_0_256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2" cy="2313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4d35d49f6c_0_256"/>
          <p:cNvSpPr txBox="1"/>
          <p:nvPr/>
        </p:nvSpPr>
        <p:spPr>
          <a:xfrm>
            <a:off x="628650" y="1616030"/>
            <a:ext cx="74907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GT" sz="1800" i="0" u="none" strike="noStrike" cap="none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Otra definición de Hamodi y López Pastor (2015) dice que las técnicas de evaluación son:</a:t>
            </a:r>
            <a:endParaRPr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800" i="0" u="none" strike="noStrike" cap="none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GT" sz="1800" i="0" u="none" strike="noStrike" cap="none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Son las </a:t>
            </a:r>
            <a:r>
              <a:rPr lang="es-GT" sz="1800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recursos</a:t>
            </a:r>
            <a:r>
              <a:rPr lang="es-GT" sz="1800" i="0" u="none" strike="noStrike" cap="none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que el profesorado utiliza para recoger información acerca de las producciones y evidencias creadas por el alumnado (de los medios). Las técnicas a utilizar son diferentes en función de si el alumnado participa o no en el proceso de evaluación.</a:t>
            </a:r>
            <a:endParaRPr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800" i="0" u="none" strike="noStrike" cap="none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GT" sz="1800" i="0" u="none" strike="noStrike" cap="none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Cuando las técnicas son aplicadas unilateralmente por el profesor, se han de utilizar unas u otras dependiendo de la forma del medio (escrito, oral o práctico); si el medio que se pretende evaluar es escrito, se utilizará la técnica del análisis documental y de producciones (o revisión de trabajos); si el medio a evaluar es oral o práctico, se utilizará la observación o el análisis de una grabación (audio o video).</a:t>
            </a:r>
            <a:endParaRPr sz="1800" i="0" u="none" strike="noStrike" cap="none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29" name="Google Shape;329;g14d35d49f6c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3820" y="5083265"/>
            <a:ext cx="1540750" cy="15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14d35d49f6c_0_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79" y="-21256"/>
            <a:ext cx="9144000" cy="2316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14d35d49f6c_0_263"/>
          <p:cNvSpPr/>
          <p:nvPr/>
        </p:nvSpPr>
        <p:spPr>
          <a:xfrm>
            <a:off x="185500" y="3800932"/>
            <a:ext cx="2381250" cy="120642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4d35d49f6c_0_263"/>
          <p:cNvSpPr txBox="1"/>
          <p:nvPr/>
        </p:nvSpPr>
        <p:spPr>
          <a:xfrm>
            <a:off x="335431" y="3722525"/>
            <a:ext cx="2041071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4d35d49f6c_0_263"/>
          <p:cNvSpPr txBox="1"/>
          <p:nvPr/>
        </p:nvSpPr>
        <p:spPr>
          <a:xfrm>
            <a:off x="355524" y="3986030"/>
            <a:ext cx="20412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Exposiciones orales</a:t>
            </a:r>
            <a:endParaRPr/>
          </a:p>
        </p:txBody>
      </p:sp>
      <p:grpSp>
        <p:nvGrpSpPr>
          <p:cNvPr id="338" name="Google Shape;338;g14d35d49f6c_0_263"/>
          <p:cNvGrpSpPr/>
          <p:nvPr/>
        </p:nvGrpSpPr>
        <p:grpSpPr>
          <a:xfrm>
            <a:off x="2987675" y="3986030"/>
            <a:ext cx="2381250" cy="1428750"/>
            <a:chOff x="1610" y="2931"/>
            <a:chExt cx="1500" cy="900"/>
          </a:xfrm>
        </p:grpSpPr>
        <p:sp>
          <p:nvSpPr>
            <p:cNvPr id="339" name="Google Shape;339;g14d35d49f6c_0_263"/>
            <p:cNvSpPr/>
            <p:nvPr/>
          </p:nvSpPr>
          <p:spPr>
            <a:xfrm>
              <a:off x="1610" y="2931"/>
              <a:ext cx="1500" cy="9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g14d35d49f6c_0_263"/>
            <p:cNvSpPr txBox="1"/>
            <p:nvPr/>
          </p:nvSpPr>
          <p:spPr>
            <a:xfrm>
              <a:off x="1701" y="3212"/>
              <a:ext cx="12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Observación</a:t>
              </a:r>
              <a:endParaRPr/>
            </a:p>
          </p:txBody>
        </p:sp>
      </p:grpSp>
      <p:grpSp>
        <p:nvGrpSpPr>
          <p:cNvPr id="341" name="Google Shape;341;g14d35d49f6c_0_263"/>
          <p:cNvGrpSpPr/>
          <p:nvPr/>
        </p:nvGrpSpPr>
        <p:grpSpPr>
          <a:xfrm>
            <a:off x="3167649" y="1668906"/>
            <a:ext cx="2381250" cy="2178048"/>
            <a:chOff x="1891" y="1099"/>
            <a:chExt cx="1500" cy="1372"/>
          </a:xfrm>
        </p:grpSpPr>
        <p:cxnSp>
          <p:nvCxnSpPr>
            <p:cNvPr id="342" name="Google Shape;342;g14d35d49f6c_0_263"/>
            <p:cNvCxnSpPr/>
            <p:nvPr/>
          </p:nvCxnSpPr>
          <p:spPr>
            <a:xfrm>
              <a:off x="2552" y="1871"/>
              <a:ext cx="0" cy="60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43" name="Google Shape;343;g14d35d49f6c_0_263"/>
            <p:cNvSpPr/>
            <p:nvPr/>
          </p:nvSpPr>
          <p:spPr>
            <a:xfrm>
              <a:off x="1891" y="1099"/>
              <a:ext cx="15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Técnicas </a:t>
              </a:r>
              <a:endParaRPr/>
            </a:p>
            <a:p>
              <a:pPr marL="0" marR="0" lvl="0" indent="0" algn="ctr" rtl="0"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¿Qué  haré  para  evaluar? </a:t>
              </a:r>
              <a:endParaRPr/>
            </a:p>
          </p:txBody>
        </p:sp>
        <p:cxnSp>
          <p:nvCxnSpPr>
            <p:cNvPr id="344" name="Google Shape;344;g14d35d49f6c_0_263"/>
            <p:cNvCxnSpPr/>
            <p:nvPr/>
          </p:nvCxnSpPr>
          <p:spPr>
            <a:xfrm>
              <a:off x="1891" y="1099"/>
              <a:ext cx="1500" cy="0"/>
            </a:xfrm>
            <a:prstGeom prst="straightConnector1">
              <a:avLst/>
            </a:prstGeom>
            <a:noFill/>
            <a:ln w="635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g14d35d49f6c_0_263"/>
            <p:cNvCxnSpPr/>
            <p:nvPr/>
          </p:nvCxnSpPr>
          <p:spPr>
            <a:xfrm>
              <a:off x="1891" y="1710"/>
              <a:ext cx="1500" cy="0"/>
            </a:xfrm>
            <a:prstGeom prst="straightConnector1">
              <a:avLst/>
            </a:prstGeom>
            <a:noFill/>
            <a:ln w="635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g14d35d49f6c_0_263"/>
            <p:cNvCxnSpPr/>
            <p:nvPr/>
          </p:nvCxnSpPr>
          <p:spPr>
            <a:xfrm>
              <a:off x="1891" y="1099"/>
              <a:ext cx="0" cy="600"/>
            </a:xfrm>
            <a:prstGeom prst="straightConnector1">
              <a:avLst/>
            </a:prstGeom>
            <a:noFill/>
            <a:ln w="635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g14d35d49f6c_0_263"/>
            <p:cNvCxnSpPr/>
            <p:nvPr/>
          </p:nvCxnSpPr>
          <p:spPr>
            <a:xfrm>
              <a:off x="3297" y="1099"/>
              <a:ext cx="0" cy="600"/>
            </a:xfrm>
            <a:prstGeom prst="straightConnector1">
              <a:avLst/>
            </a:prstGeom>
            <a:noFill/>
            <a:ln w="635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8" name="Google Shape;348;g14d35d49f6c_0_263"/>
          <p:cNvGrpSpPr/>
          <p:nvPr/>
        </p:nvGrpSpPr>
        <p:grpSpPr>
          <a:xfrm>
            <a:off x="6149794" y="1733199"/>
            <a:ext cx="2381250" cy="2043112"/>
            <a:chOff x="3851" y="1105"/>
            <a:chExt cx="1500" cy="1287"/>
          </a:xfrm>
        </p:grpSpPr>
        <p:cxnSp>
          <p:nvCxnSpPr>
            <p:cNvPr id="349" name="Google Shape;349;g14d35d49f6c_0_263"/>
            <p:cNvCxnSpPr/>
            <p:nvPr/>
          </p:nvCxnSpPr>
          <p:spPr>
            <a:xfrm>
              <a:off x="4604" y="1792"/>
              <a:ext cx="0" cy="60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0" name="Google Shape;350;g14d35d49f6c_0_263"/>
            <p:cNvSpPr/>
            <p:nvPr/>
          </p:nvSpPr>
          <p:spPr>
            <a:xfrm>
              <a:off x="3851" y="1105"/>
              <a:ext cx="15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Instrumentos </a:t>
              </a:r>
              <a:endParaRPr/>
            </a:p>
            <a:p>
              <a:pPr marL="0" marR="0" lvl="0" indent="0" algn="ctr" rtl="0"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¿Con </a:t>
              </a:r>
              <a:r>
                <a:rPr lang="es-GT" sz="1800" b="1"/>
                <a:t>qué</a:t>
              </a: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voy a  evaluar? </a:t>
              </a:r>
              <a:endParaRPr/>
            </a:p>
          </p:txBody>
        </p:sp>
        <p:cxnSp>
          <p:nvCxnSpPr>
            <p:cNvPr id="351" name="Google Shape;351;g14d35d49f6c_0_263"/>
            <p:cNvCxnSpPr/>
            <p:nvPr/>
          </p:nvCxnSpPr>
          <p:spPr>
            <a:xfrm>
              <a:off x="3851" y="1105"/>
              <a:ext cx="15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g14d35d49f6c_0_263"/>
            <p:cNvCxnSpPr/>
            <p:nvPr/>
          </p:nvCxnSpPr>
          <p:spPr>
            <a:xfrm>
              <a:off x="3851" y="1716"/>
              <a:ext cx="1500" cy="0"/>
            </a:xfrm>
            <a:prstGeom prst="straightConnector1">
              <a:avLst/>
            </a:prstGeom>
            <a:noFill/>
            <a:ln w="635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g14d35d49f6c_0_263"/>
            <p:cNvCxnSpPr/>
            <p:nvPr/>
          </p:nvCxnSpPr>
          <p:spPr>
            <a:xfrm>
              <a:off x="3851" y="1105"/>
              <a:ext cx="0" cy="600"/>
            </a:xfrm>
            <a:prstGeom prst="straightConnector1">
              <a:avLst/>
            </a:prstGeom>
            <a:noFill/>
            <a:ln w="635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g14d35d49f6c_0_263"/>
            <p:cNvCxnSpPr/>
            <p:nvPr/>
          </p:nvCxnSpPr>
          <p:spPr>
            <a:xfrm>
              <a:off x="5348" y="1105"/>
              <a:ext cx="0" cy="6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5" name="Google Shape;355;g14d35d49f6c_0_263"/>
          <p:cNvGrpSpPr/>
          <p:nvPr/>
        </p:nvGrpSpPr>
        <p:grpSpPr>
          <a:xfrm>
            <a:off x="5637213" y="3933825"/>
            <a:ext cx="3333750" cy="2381250"/>
            <a:chOff x="3628" y="2870"/>
            <a:chExt cx="2100" cy="1500"/>
          </a:xfrm>
        </p:grpSpPr>
        <p:sp>
          <p:nvSpPr>
            <p:cNvPr id="356" name="Google Shape;356;g14d35d49f6c_0_263"/>
            <p:cNvSpPr/>
            <p:nvPr/>
          </p:nvSpPr>
          <p:spPr>
            <a:xfrm>
              <a:off x="3628" y="2870"/>
              <a:ext cx="2100" cy="1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g14d35d49f6c_0_263"/>
            <p:cNvSpPr txBox="1"/>
            <p:nvPr/>
          </p:nvSpPr>
          <p:spPr>
            <a:xfrm>
              <a:off x="3787" y="2976"/>
              <a:ext cx="1800" cy="1200"/>
            </a:xfrm>
            <a:prstGeom prst="rect">
              <a:avLst/>
            </a:prstGeom>
            <a:solidFill>
              <a:schemeClr val="lt1">
                <a:alpha val="396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Exposiciones orales</a:t>
              </a:r>
              <a:endParaRPr/>
            </a:p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Lista de cotejos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Registro anecdótico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Registro descriptivo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Diario de clase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Guía de observación</a:t>
              </a:r>
              <a:r>
                <a:rPr lang="es-GT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g14d35d49f6c_0_263"/>
          <p:cNvGrpSpPr/>
          <p:nvPr/>
        </p:nvGrpSpPr>
        <p:grpSpPr>
          <a:xfrm>
            <a:off x="306418" y="1668906"/>
            <a:ext cx="2381250" cy="1954213"/>
            <a:chOff x="147" y="1071"/>
            <a:chExt cx="1500" cy="1231"/>
          </a:xfrm>
        </p:grpSpPr>
        <p:cxnSp>
          <p:nvCxnSpPr>
            <p:cNvPr id="359" name="Google Shape;359;g14d35d49f6c_0_263"/>
            <p:cNvCxnSpPr/>
            <p:nvPr/>
          </p:nvCxnSpPr>
          <p:spPr>
            <a:xfrm>
              <a:off x="918" y="1702"/>
              <a:ext cx="0" cy="60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60" name="Google Shape;360;g14d35d49f6c_0_263"/>
            <p:cNvSpPr/>
            <p:nvPr/>
          </p:nvSpPr>
          <p:spPr>
            <a:xfrm>
              <a:off x="147" y="1071"/>
              <a:ext cx="1500" cy="600"/>
            </a:xfrm>
            <a:prstGeom prst="rect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Actividades de evaluación</a:t>
              </a:r>
              <a:endParaRPr sz="1600"/>
            </a:p>
            <a:p>
              <a:pPr marL="0" marR="0" lvl="0" indent="0" algn="ctr" rtl="0"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s-GT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¿Qué voy a evaluar?</a:t>
              </a:r>
              <a:endParaRPr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14d35d49f6c_0_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924"/>
            <a:ext cx="9144000" cy="2316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g14d35d49f6c_0_294"/>
          <p:cNvGrpSpPr/>
          <p:nvPr/>
        </p:nvGrpSpPr>
        <p:grpSpPr>
          <a:xfrm>
            <a:off x="88900" y="3284538"/>
            <a:ext cx="2857500" cy="3333750"/>
            <a:chOff x="0" y="2115"/>
            <a:chExt cx="1800" cy="2100"/>
          </a:xfrm>
        </p:grpSpPr>
        <p:sp>
          <p:nvSpPr>
            <p:cNvPr id="367" name="Google Shape;367;g14d35d49f6c_0_294"/>
            <p:cNvSpPr/>
            <p:nvPr/>
          </p:nvSpPr>
          <p:spPr>
            <a:xfrm>
              <a:off x="0" y="2115"/>
              <a:ext cx="1800" cy="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g14d35d49f6c_0_294"/>
            <p:cNvSpPr txBox="1"/>
            <p:nvPr/>
          </p:nvSpPr>
          <p:spPr>
            <a:xfrm>
              <a:off x="122" y="2323"/>
              <a:ext cx="1500" cy="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Maquetas / Redacciones / Informes / Trabajos escritos / Carteleras, dibujos, pinturas…/ Dramatizaciones y simulaciones/ Proyectos de trabajo.</a:t>
              </a:r>
              <a:r>
                <a:rPr lang="es-G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</p:grpSp>
      <p:grpSp>
        <p:nvGrpSpPr>
          <p:cNvPr id="369" name="Google Shape;369;g14d35d49f6c_0_294"/>
          <p:cNvGrpSpPr/>
          <p:nvPr/>
        </p:nvGrpSpPr>
        <p:grpSpPr>
          <a:xfrm>
            <a:off x="3078163" y="3644900"/>
            <a:ext cx="2381250" cy="2857501"/>
            <a:chOff x="1836" y="2341"/>
            <a:chExt cx="1500" cy="1800"/>
          </a:xfrm>
        </p:grpSpPr>
        <p:sp>
          <p:nvSpPr>
            <p:cNvPr id="370" name="Google Shape;370;g14d35d49f6c_0_294"/>
            <p:cNvSpPr/>
            <p:nvPr/>
          </p:nvSpPr>
          <p:spPr>
            <a:xfrm>
              <a:off x="1836" y="2341"/>
              <a:ext cx="1500" cy="1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g14d35d49f6c_0_294"/>
            <p:cNvSpPr txBox="1"/>
            <p:nvPr/>
          </p:nvSpPr>
          <p:spPr>
            <a:xfrm>
              <a:off x="1937" y="2614"/>
              <a:ext cx="1200" cy="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Análisis de producción de los alumnos (orales, escritos, prácticos) </a:t>
              </a:r>
              <a:endParaRPr/>
            </a:p>
          </p:txBody>
        </p:sp>
      </p:grpSp>
      <p:grpSp>
        <p:nvGrpSpPr>
          <p:cNvPr id="372" name="Google Shape;372;g14d35d49f6c_0_294"/>
          <p:cNvGrpSpPr/>
          <p:nvPr/>
        </p:nvGrpSpPr>
        <p:grpSpPr>
          <a:xfrm>
            <a:off x="222250" y="1773238"/>
            <a:ext cx="2381250" cy="1490662"/>
            <a:chOff x="140" y="1113"/>
            <a:chExt cx="1500" cy="939"/>
          </a:xfrm>
        </p:grpSpPr>
        <p:sp>
          <p:nvSpPr>
            <p:cNvPr id="373" name="Google Shape;373;g14d35d49f6c_0_294"/>
            <p:cNvSpPr/>
            <p:nvPr/>
          </p:nvSpPr>
          <p:spPr>
            <a:xfrm>
              <a:off x="140" y="1113"/>
              <a:ext cx="1500" cy="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ctividades de evaluación</a:t>
              </a:r>
              <a:endParaRPr sz="1800"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¿Qué voy a evaluar?</a:t>
              </a:r>
              <a:endParaRPr sz="1800"/>
            </a:p>
          </p:txBody>
        </p:sp>
        <p:cxnSp>
          <p:nvCxnSpPr>
            <p:cNvPr id="374" name="Google Shape;374;g14d35d49f6c_0_294"/>
            <p:cNvCxnSpPr/>
            <p:nvPr/>
          </p:nvCxnSpPr>
          <p:spPr>
            <a:xfrm>
              <a:off x="140" y="1724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5" name="Google Shape;375;g14d35d49f6c_0_294"/>
            <p:cNvGrpSpPr/>
            <p:nvPr/>
          </p:nvGrpSpPr>
          <p:grpSpPr>
            <a:xfrm>
              <a:off x="140" y="1113"/>
              <a:ext cx="1500" cy="939"/>
              <a:chOff x="140" y="1113"/>
              <a:chExt cx="1500" cy="939"/>
            </a:xfrm>
          </p:grpSpPr>
          <p:cxnSp>
            <p:nvCxnSpPr>
              <p:cNvPr id="376" name="Google Shape;376;g14d35d49f6c_0_294"/>
              <p:cNvCxnSpPr/>
              <p:nvPr/>
            </p:nvCxnSpPr>
            <p:spPr>
              <a:xfrm>
                <a:off x="140" y="1113"/>
                <a:ext cx="1500" cy="0"/>
              </a:xfrm>
              <a:prstGeom prst="straightConnector1">
                <a:avLst/>
              </a:prstGeom>
              <a:solidFill>
                <a:schemeClr val="lt1"/>
              </a:solidFill>
              <a:ln w="28575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g14d35d49f6c_0_294"/>
              <p:cNvCxnSpPr/>
              <p:nvPr/>
            </p:nvCxnSpPr>
            <p:spPr>
              <a:xfrm>
                <a:off x="930" y="1752"/>
                <a:ext cx="0" cy="300"/>
              </a:xfrm>
              <a:prstGeom prst="straightConnector1">
                <a:avLst/>
              </a:prstGeom>
              <a:solidFill>
                <a:schemeClr val="lt1"/>
              </a:solidFill>
              <a:ln w="571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378" name="Google Shape;378;g14d35d49f6c_0_294"/>
          <p:cNvGrpSpPr/>
          <p:nvPr/>
        </p:nvGrpSpPr>
        <p:grpSpPr>
          <a:xfrm>
            <a:off x="3146425" y="1744663"/>
            <a:ext cx="2381250" cy="1844675"/>
            <a:chOff x="1891" y="1099"/>
            <a:chExt cx="1500" cy="1162"/>
          </a:xfrm>
        </p:grpSpPr>
        <p:cxnSp>
          <p:nvCxnSpPr>
            <p:cNvPr id="379" name="Google Shape;379;g14d35d49f6c_0_294"/>
            <p:cNvCxnSpPr/>
            <p:nvPr/>
          </p:nvCxnSpPr>
          <p:spPr>
            <a:xfrm>
              <a:off x="2608" y="1661"/>
              <a:ext cx="0" cy="600"/>
            </a:xfrm>
            <a:prstGeom prst="straightConnector1">
              <a:avLst/>
            </a:prstGeom>
            <a:solidFill>
              <a:schemeClr val="lt1"/>
            </a:solidFill>
            <a:ln w="57150" cap="flat" cmpd="sng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0" name="Google Shape;380;g14d35d49f6c_0_294"/>
            <p:cNvSpPr/>
            <p:nvPr/>
          </p:nvSpPr>
          <p:spPr>
            <a:xfrm>
              <a:off x="1891" y="1099"/>
              <a:ext cx="1500" cy="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Técnicas </a:t>
              </a:r>
              <a:endParaRPr sz="1800"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¿Qué  haré  para  evaluar? </a:t>
              </a:r>
              <a:endParaRPr sz="1800"/>
            </a:p>
          </p:txBody>
        </p:sp>
        <p:cxnSp>
          <p:nvCxnSpPr>
            <p:cNvPr id="381" name="Google Shape;381;g14d35d49f6c_0_294"/>
            <p:cNvCxnSpPr/>
            <p:nvPr/>
          </p:nvCxnSpPr>
          <p:spPr>
            <a:xfrm>
              <a:off x="1891" y="1099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g14d35d49f6c_0_294"/>
            <p:cNvCxnSpPr/>
            <p:nvPr/>
          </p:nvCxnSpPr>
          <p:spPr>
            <a:xfrm>
              <a:off x="1891" y="1710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g14d35d49f6c_0_294"/>
            <p:cNvCxnSpPr/>
            <p:nvPr/>
          </p:nvCxnSpPr>
          <p:spPr>
            <a:xfrm>
              <a:off x="1891" y="1099"/>
              <a:ext cx="0" cy="60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g14d35d49f6c_0_294"/>
            <p:cNvCxnSpPr/>
            <p:nvPr/>
          </p:nvCxnSpPr>
          <p:spPr>
            <a:xfrm>
              <a:off x="3297" y="1099"/>
              <a:ext cx="0" cy="60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5" name="Google Shape;385;g14d35d49f6c_0_294"/>
          <p:cNvGrpSpPr/>
          <p:nvPr/>
        </p:nvGrpSpPr>
        <p:grpSpPr>
          <a:xfrm>
            <a:off x="6113463" y="1754188"/>
            <a:ext cx="2381250" cy="2095500"/>
            <a:chOff x="3851" y="1105"/>
            <a:chExt cx="1500" cy="1320"/>
          </a:xfrm>
        </p:grpSpPr>
        <p:cxnSp>
          <p:nvCxnSpPr>
            <p:cNvPr id="386" name="Google Shape;386;g14d35d49f6c_0_294"/>
            <p:cNvCxnSpPr/>
            <p:nvPr/>
          </p:nvCxnSpPr>
          <p:spPr>
            <a:xfrm>
              <a:off x="4604" y="1525"/>
              <a:ext cx="0" cy="900"/>
            </a:xfrm>
            <a:prstGeom prst="straightConnector1">
              <a:avLst/>
            </a:prstGeom>
            <a:solidFill>
              <a:schemeClr val="lt1"/>
            </a:solidFill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7" name="Google Shape;387;g14d35d49f6c_0_294"/>
            <p:cNvSpPr/>
            <p:nvPr/>
          </p:nvSpPr>
          <p:spPr>
            <a:xfrm>
              <a:off x="3851" y="1105"/>
              <a:ext cx="1500" cy="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nstrumentos </a:t>
              </a:r>
              <a:endParaRPr sz="1800"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¿Con </a:t>
              </a:r>
              <a:r>
                <a:rPr lang="es-GT" sz="1800" b="1">
                  <a:latin typeface="Calibri"/>
                  <a:ea typeface="Calibri"/>
                  <a:cs typeface="Calibri"/>
                  <a:sym typeface="Calibri"/>
                </a:rPr>
                <a:t>qué</a:t>
              </a: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voy a  evaluar? </a:t>
              </a:r>
              <a:endParaRPr sz="1800"/>
            </a:p>
          </p:txBody>
        </p:sp>
        <p:cxnSp>
          <p:nvCxnSpPr>
            <p:cNvPr id="388" name="Google Shape;388;g14d35d49f6c_0_294"/>
            <p:cNvCxnSpPr/>
            <p:nvPr/>
          </p:nvCxnSpPr>
          <p:spPr>
            <a:xfrm>
              <a:off x="3851" y="1105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g14d35d49f6c_0_294"/>
            <p:cNvCxnSpPr/>
            <p:nvPr/>
          </p:nvCxnSpPr>
          <p:spPr>
            <a:xfrm>
              <a:off x="3851" y="1716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g14d35d49f6c_0_294"/>
            <p:cNvCxnSpPr/>
            <p:nvPr/>
          </p:nvCxnSpPr>
          <p:spPr>
            <a:xfrm>
              <a:off x="3851" y="1105"/>
              <a:ext cx="0" cy="60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g14d35d49f6c_0_294"/>
            <p:cNvCxnSpPr/>
            <p:nvPr/>
          </p:nvCxnSpPr>
          <p:spPr>
            <a:xfrm>
              <a:off x="5348" y="1105"/>
              <a:ext cx="0" cy="60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2" name="Google Shape;392;g14d35d49f6c_0_294"/>
          <p:cNvGrpSpPr/>
          <p:nvPr/>
        </p:nvGrpSpPr>
        <p:grpSpPr>
          <a:xfrm>
            <a:off x="5651500" y="3933825"/>
            <a:ext cx="3333750" cy="2381250"/>
            <a:chOff x="3470" y="2523"/>
            <a:chExt cx="2100" cy="1500"/>
          </a:xfrm>
        </p:grpSpPr>
        <p:sp>
          <p:nvSpPr>
            <p:cNvPr id="393" name="Google Shape;393;g14d35d49f6c_0_294"/>
            <p:cNvSpPr/>
            <p:nvPr/>
          </p:nvSpPr>
          <p:spPr>
            <a:xfrm>
              <a:off x="3470" y="2523"/>
              <a:ext cx="2100" cy="15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3961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14d35d49f6c_0_294"/>
            <p:cNvSpPr txBox="1"/>
            <p:nvPr/>
          </p:nvSpPr>
          <p:spPr>
            <a:xfrm>
              <a:off x="3642" y="2706"/>
              <a:ext cx="1800" cy="1200"/>
            </a:xfrm>
            <a:prstGeom prst="rect">
              <a:avLst/>
            </a:prstGeom>
            <a:solidFill>
              <a:schemeClr val="lt1">
                <a:alpha val="396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Escala de estimación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Lista de cotejos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Registro anecdótico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Registro descriptivo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Diario de clase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Guía de observación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Guía de Proyecto</a:t>
              </a:r>
              <a:r>
                <a:rPr lang="es-G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14d35d49f6c_0_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924"/>
            <a:ext cx="9144000" cy="2316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g14d35d49f6c_0_327"/>
          <p:cNvGrpSpPr/>
          <p:nvPr/>
        </p:nvGrpSpPr>
        <p:grpSpPr>
          <a:xfrm>
            <a:off x="88900" y="3284538"/>
            <a:ext cx="2857500" cy="1424893"/>
            <a:chOff x="0" y="2115"/>
            <a:chExt cx="1800" cy="2700"/>
          </a:xfrm>
        </p:grpSpPr>
        <p:sp>
          <p:nvSpPr>
            <p:cNvPr id="401" name="Google Shape;401;g14d35d49f6c_0_327"/>
            <p:cNvSpPr/>
            <p:nvPr/>
          </p:nvSpPr>
          <p:spPr>
            <a:xfrm>
              <a:off x="0" y="2115"/>
              <a:ext cx="1800" cy="2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g14d35d49f6c_0_327"/>
            <p:cNvSpPr txBox="1"/>
            <p:nvPr/>
          </p:nvSpPr>
          <p:spPr>
            <a:xfrm>
              <a:off x="122" y="2324"/>
              <a:ext cx="1500" cy="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Debates / Entrevistas y Puestas en común</a:t>
              </a:r>
              <a:r>
                <a:rPr lang="es-GT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403" name="Google Shape;403;g14d35d49f6c_0_327"/>
          <p:cNvGrpSpPr/>
          <p:nvPr/>
        </p:nvGrpSpPr>
        <p:grpSpPr>
          <a:xfrm>
            <a:off x="3078163" y="3644900"/>
            <a:ext cx="2381250" cy="1025728"/>
            <a:chOff x="1836" y="2341"/>
            <a:chExt cx="1500" cy="1800"/>
          </a:xfrm>
        </p:grpSpPr>
        <p:sp>
          <p:nvSpPr>
            <p:cNvPr id="404" name="Google Shape;404;g14d35d49f6c_0_327"/>
            <p:cNvSpPr/>
            <p:nvPr/>
          </p:nvSpPr>
          <p:spPr>
            <a:xfrm>
              <a:off x="1836" y="2341"/>
              <a:ext cx="1500" cy="1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g14d35d49f6c_0_327"/>
            <p:cNvSpPr txBox="1"/>
            <p:nvPr/>
          </p:nvSpPr>
          <p:spPr>
            <a:xfrm>
              <a:off x="1937" y="2614"/>
              <a:ext cx="1200" cy="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Intercambio orales</a:t>
              </a:r>
              <a:r>
                <a:rPr lang="es-GT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06" name="Google Shape;406;g14d35d49f6c_0_327"/>
          <p:cNvGrpSpPr/>
          <p:nvPr/>
        </p:nvGrpSpPr>
        <p:grpSpPr>
          <a:xfrm>
            <a:off x="222250" y="1773238"/>
            <a:ext cx="2381250" cy="1490662"/>
            <a:chOff x="140" y="1113"/>
            <a:chExt cx="1500" cy="939"/>
          </a:xfrm>
        </p:grpSpPr>
        <p:sp>
          <p:nvSpPr>
            <p:cNvPr id="407" name="Google Shape;407;g14d35d49f6c_0_327"/>
            <p:cNvSpPr/>
            <p:nvPr/>
          </p:nvSpPr>
          <p:spPr>
            <a:xfrm>
              <a:off x="140" y="1113"/>
              <a:ext cx="1500" cy="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Actividades de evaluación</a:t>
              </a:r>
              <a:endParaRPr sz="1800"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¿Qué voy a evaluar?</a:t>
              </a:r>
              <a:endParaRPr sz="1800"/>
            </a:p>
          </p:txBody>
        </p:sp>
        <p:cxnSp>
          <p:nvCxnSpPr>
            <p:cNvPr id="408" name="Google Shape;408;g14d35d49f6c_0_327"/>
            <p:cNvCxnSpPr/>
            <p:nvPr/>
          </p:nvCxnSpPr>
          <p:spPr>
            <a:xfrm>
              <a:off x="140" y="1724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9" name="Google Shape;409;g14d35d49f6c_0_327"/>
            <p:cNvGrpSpPr/>
            <p:nvPr/>
          </p:nvGrpSpPr>
          <p:grpSpPr>
            <a:xfrm>
              <a:off x="140" y="1113"/>
              <a:ext cx="1500" cy="939"/>
              <a:chOff x="140" y="1113"/>
              <a:chExt cx="1500" cy="939"/>
            </a:xfrm>
          </p:grpSpPr>
          <p:cxnSp>
            <p:nvCxnSpPr>
              <p:cNvPr id="410" name="Google Shape;410;g14d35d49f6c_0_327"/>
              <p:cNvCxnSpPr/>
              <p:nvPr/>
            </p:nvCxnSpPr>
            <p:spPr>
              <a:xfrm>
                <a:off x="140" y="1113"/>
                <a:ext cx="1500" cy="0"/>
              </a:xfrm>
              <a:prstGeom prst="straightConnector1">
                <a:avLst/>
              </a:prstGeom>
              <a:solidFill>
                <a:schemeClr val="lt1"/>
              </a:solidFill>
              <a:ln w="28575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g14d35d49f6c_0_327"/>
              <p:cNvCxnSpPr/>
              <p:nvPr/>
            </p:nvCxnSpPr>
            <p:spPr>
              <a:xfrm>
                <a:off x="930" y="1752"/>
                <a:ext cx="0" cy="300"/>
              </a:xfrm>
              <a:prstGeom prst="straightConnector1">
                <a:avLst/>
              </a:prstGeom>
              <a:solidFill>
                <a:schemeClr val="lt1"/>
              </a:solidFill>
              <a:ln w="571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cxnSp>
        <p:nvCxnSpPr>
          <p:cNvPr id="412" name="Google Shape;412;g14d35d49f6c_0_327"/>
          <p:cNvCxnSpPr/>
          <p:nvPr/>
        </p:nvCxnSpPr>
        <p:spPr>
          <a:xfrm>
            <a:off x="4284663" y="2636838"/>
            <a:ext cx="0" cy="95250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3" name="Google Shape;413;g14d35d49f6c_0_327"/>
          <p:cNvSpPr/>
          <p:nvPr/>
        </p:nvSpPr>
        <p:spPr>
          <a:xfrm>
            <a:off x="3146425" y="1744663"/>
            <a:ext cx="2381250" cy="9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</a:t>
            </a:r>
            <a:endParaRPr sz="180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G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 haré  para  evaluar? </a:t>
            </a:r>
            <a:endParaRPr sz="1800"/>
          </a:p>
        </p:txBody>
      </p:sp>
      <p:cxnSp>
        <p:nvCxnSpPr>
          <p:cNvPr id="414" name="Google Shape;414;g14d35d49f6c_0_327"/>
          <p:cNvCxnSpPr/>
          <p:nvPr/>
        </p:nvCxnSpPr>
        <p:spPr>
          <a:xfrm>
            <a:off x="3146425" y="1744663"/>
            <a:ext cx="2381250" cy="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g14d35d49f6c_0_327"/>
          <p:cNvCxnSpPr/>
          <p:nvPr/>
        </p:nvCxnSpPr>
        <p:spPr>
          <a:xfrm>
            <a:off x="3146425" y="2714625"/>
            <a:ext cx="2381250" cy="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g14d35d49f6c_0_327"/>
          <p:cNvCxnSpPr/>
          <p:nvPr/>
        </p:nvCxnSpPr>
        <p:spPr>
          <a:xfrm>
            <a:off x="3146425" y="1744663"/>
            <a:ext cx="0" cy="9525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g14d35d49f6c_0_327"/>
          <p:cNvCxnSpPr/>
          <p:nvPr/>
        </p:nvCxnSpPr>
        <p:spPr>
          <a:xfrm>
            <a:off x="5527675" y="1753388"/>
            <a:ext cx="0" cy="9525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8" name="Google Shape;418;g14d35d49f6c_0_327"/>
          <p:cNvGrpSpPr/>
          <p:nvPr/>
        </p:nvGrpSpPr>
        <p:grpSpPr>
          <a:xfrm>
            <a:off x="6113463" y="1754188"/>
            <a:ext cx="2381250" cy="2095500"/>
            <a:chOff x="3851" y="1105"/>
            <a:chExt cx="1500" cy="1320"/>
          </a:xfrm>
        </p:grpSpPr>
        <p:cxnSp>
          <p:nvCxnSpPr>
            <p:cNvPr id="419" name="Google Shape;419;g14d35d49f6c_0_327"/>
            <p:cNvCxnSpPr/>
            <p:nvPr/>
          </p:nvCxnSpPr>
          <p:spPr>
            <a:xfrm>
              <a:off x="4604" y="1525"/>
              <a:ext cx="0" cy="900"/>
            </a:xfrm>
            <a:prstGeom prst="straightConnector1">
              <a:avLst/>
            </a:prstGeom>
            <a:noFill/>
            <a:ln w="57150" cap="flat" cmpd="sng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0" name="Google Shape;420;g14d35d49f6c_0_327"/>
            <p:cNvSpPr/>
            <p:nvPr/>
          </p:nvSpPr>
          <p:spPr>
            <a:xfrm>
              <a:off x="3851" y="1105"/>
              <a:ext cx="1500" cy="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nstrumentos </a:t>
              </a:r>
              <a:endParaRPr sz="1800"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¿Qué  haré  para  evaluar? </a:t>
              </a:r>
              <a:endParaRPr sz="1800"/>
            </a:p>
          </p:txBody>
        </p:sp>
        <p:cxnSp>
          <p:nvCxnSpPr>
            <p:cNvPr id="421" name="Google Shape;421;g14d35d49f6c_0_327"/>
            <p:cNvCxnSpPr/>
            <p:nvPr/>
          </p:nvCxnSpPr>
          <p:spPr>
            <a:xfrm>
              <a:off x="3851" y="1105"/>
              <a:ext cx="15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g14d35d49f6c_0_327"/>
            <p:cNvCxnSpPr/>
            <p:nvPr/>
          </p:nvCxnSpPr>
          <p:spPr>
            <a:xfrm>
              <a:off x="3851" y="1716"/>
              <a:ext cx="15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g14d35d49f6c_0_327"/>
            <p:cNvCxnSpPr/>
            <p:nvPr/>
          </p:nvCxnSpPr>
          <p:spPr>
            <a:xfrm>
              <a:off x="3851" y="1105"/>
              <a:ext cx="0" cy="6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g14d35d49f6c_0_327"/>
            <p:cNvCxnSpPr/>
            <p:nvPr/>
          </p:nvCxnSpPr>
          <p:spPr>
            <a:xfrm>
              <a:off x="5348" y="1105"/>
              <a:ext cx="0" cy="6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5" name="Google Shape;425;g14d35d49f6c_0_327"/>
          <p:cNvGrpSpPr/>
          <p:nvPr/>
        </p:nvGrpSpPr>
        <p:grpSpPr>
          <a:xfrm>
            <a:off x="5651500" y="3933825"/>
            <a:ext cx="3333750" cy="2381250"/>
            <a:chOff x="3470" y="2523"/>
            <a:chExt cx="2100" cy="1500"/>
          </a:xfrm>
        </p:grpSpPr>
        <p:sp>
          <p:nvSpPr>
            <p:cNvPr id="426" name="Google Shape;426;g14d35d49f6c_0_327"/>
            <p:cNvSpPr/>
            <p:nvPr/>
          </p:nvSpPr>
          <p:spPr>
            <a:xfrm>
              <a:off x="3470" y="2523"/>
              <a:ext cx="2100" cy="15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3961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g14d35d49f6c_0_327"/>
            <p:cNvSpPr txBox="1"/>
            <p:nvPr/>
          </p:nvSpPr>
          <p:spPr>
            <a:xfrm>
              <a:off x="3642" y="2706"/>
              <a:ext cx="1800" cy="1200"/>
            </a:xfrm>
            <a:prstGeom prst="rect">
              <a:avLst/>
            </a:prstGeom>
            <a:solidFill>
              <a:schemeClr val="lt1">
                <a:alpha val="396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Escala de estimación</a:t>
              </a:r>
              <a:endParaRPr sz="1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Lista de cotejos</a:t>
              </a:r>
              <a:endParaRPr sz="1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Registro anecdótico</a:t>
              </a:r>
              <a:endParaRPr sz="1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Registro descriptivo</a:t>
              </a:r>
              <a:endParaRPr sz="1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Diario de clase</a:t>
              </a:r>
              <a:endParaRPr sz="1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Cuestionario</a:t>
              </a:r>
              <a:r>
                <a:rPr lang="es-GT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476338" y="1256704"/>
            <a:ext cx="6864620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Arial Rounded"/>
              <a:buNone/>
            </a:pPr>
            <a:r>
              <a:rPr lang="es-GT" sz="3400" b="0" i="0" u="none" strike="noStrike" cap="none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Competencias a desarrollar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2"/>
          <p:cNvGrpSpPr/>
          <p:nvPr/>
        </p:nvGrpSpPr>
        <p:grpSpPr>
          <a:xfrm>
            <a:off x="2103343" y="2314761"/>
            <a:ext cx="4937313" cy="4061341"/>
            <a:chOff x="579343" y="1329"/>
            <a:chExt cx="4937313" cy="4061341"/>
          </a:xfrm>
        </p:grpSpPr>
        <p:sp>
          <p:nvSpPr>
            <p:cNvPr id="184" name="Google Shape;184;p2"/>
            <p:cNvSpPr/>
            <p:nvPr/>
          </p:nvSpPr>
          <p:spPr>
            <a:xfrm rot="10800000">
              <a:off x="1462816" y="1329"/>
              <a:ext cx="4053840" cy="1766947"/>
            </a:xfrm>
            <a:prstGeom prst="homePlate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1904553" y="1329"/>
              <a:ext cx="3612103" cy="176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9175" tIns="57150" rIns="106675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GT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Relaciona los elementos de la evaluación para determinar el enfoque, el momento y los actores involucrados.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9343" y="1329"/>
              <a:ext cx="1766947" cy="176694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10800000">
              <a:off x="1462816" y="2295723"/>
              <a:ext cx="4053840" cy="1766947"/>
            </a:xfrm>
            <a:prstGeom prst="homePlate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 txBox="1"/>
            <p:nvPr/>
          </p:nvSpPr>
          <p:spPr>
            <a:xfrm>
              <a:off x="1904553" y="2295723"/>
              <a:ext cx="3612103" cy="176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9175" tIns="57150" rIns="106675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GT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Implementa un proceso de evaluación siguiendo una ruta lógica establecida que le permitirá evidenciar el nivel alcanzado de los resultados de aprendizaje.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79343" y="2295723"/>
              <a:ext cx="1766947" cy="176694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14d35d49f6c_0_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924"/>
            <a:ext cx="9144000" cy="2316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g14d35d49f6c_0_360"/>
          <p:cNvGrpSpPr/>
          <p:nvPr/>
        </p:nvGrpSpPr>
        <p:grpSpPr>
          <a:xfrm>
            <a:off x="71438" y="3284538"/>
            <a:ext cx="2857500" cy="952499"/>
            <a:chOff x="793" y="3249"/>
            <a:chExt cx="1800" cy="600"/>
          </a:xfrm>
        </p:grpSpPr>
        <p:sp>
          <p:nvSpPr>
            <p:cNvPr id="434" name="Google Shape;434;g14d35d49f6c_0_360"/>
            <p:cNvSpPr/>
            <p:nvPr/>
          </p:nvSpPr>
          <p:spPr>
            <a:xfrm>
              <a:off x="793" y="3249"/>
              <a:ext cx="1800" cy="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g14d35d49f6c_0_360"/>
            <p:cNvSpPr txBox="1"/>
            <p:nvPr/>
          </p:nvSpPr>
          <p:spPr>
            <a:xfrm>
              <a:off x="888" y="3399"/>
              <a:ext cx="15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Rendimiento</a:t>
              </a:r>
              <a:endParaRPr sz="1800"/>
            </a:p>
          </p:txBody>
        </p:sp>
      </p:grpSp>
      <p:grpSp>
        <p:nvGrpSpPr>
          <p:cNvPr id="436" name="Google Shape;436;g14d35d49f6c_0_360"/>
          <p:cNvGrpSpPr/>
          <p:nvPr/>
        </p:nvGrpSpPr>
        <p:grpSpPr>
          <a:xfrm>
            <a:off x="3078163" y="3644900"/>
            <a:ext cx="2381250" cy="952501"/>
            <a:chOff x="1939" y="2296"/>
            <a:chExt cx="1500" cy="600"/>
          </a:xfrm>
        </p:grpSpPr>
        <p:sp>
          <p:nvSpPr>
            <p:cNvPr id="437" name="Google Shape;437;g14d35d49f6c_0_360"/>
            <p:cNvSpPr/>
            <p:nvPr/>
          </p:nvSpPr>
          <p:spPr>
            <a:xfrm>
              <a:off x="1939" y="2296"/>
              <a:ext cx="1500" cy="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g14d35d49f6c_0_360"/>
            <p:cNvSpPr txBox="1"/>
            <p:nvPr/>
          </p:nvSpPr>
          <p:spPr>
            <a:xfrm>
              <a:off x="2040" y="2308"/>
              <a:ext cx="12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Pruebas escritas</a:t>
              </a:r>
              <a:r>
                <a:rPr lang="es-GT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39" name="Google Shape;439;g14d35d49f6c_0_360"/>
          <p:cNvGrpSpPr/>
          <p:nvPr/>
        </p:nvGrpSpPr>
        <p:grpSpPr>
          <a:xfrm>
            <a:off x="222250" y="1773238"/>
            <a:ext cx="2381250" cy="1490662"/>
            <a:chOff x="140" y="1113"/>
            <a:chExt cx="1500" cy="939"/>
          </a:xfrm>
        </p:grpSpPr>
        <p:sp>
          <p:nvSpPr>
            <p:cNvPr id="440" name="Google Shape;440;g14d35d49f6c_0_360"/>
            <p:cNvSpPr/>
            <p:nvPr/>
          </p:nvSpPr>
          <p:spPr>
            <a:xfrm>
              <a:off x="140" y="1113"/>
              <a:ext cx="1500" cy="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Actividades de evaluación</a:t>
              </a:r>
              <a:endParaRPr sz="1800"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¿Qué voy a evaluar?</a:t>
              </a:r>
              <a:endParaRPr sz="1800"/>
            </a:p>
          </p:txBody>
        </p:sp>
        <p:cxnSp>
          <p:nvCxnSpPr>
            <p:cNvPr id="441" name="Google Shape;441;g14d35d49f6c_0_360"/>
            <p:cNvCxnSpPr/>
            <p:nvPr/>
          </p:nvCxnSpPr>
          <p:spPr>
            <a:xfrm>
              <a:off x="140" y="1724"/>
              <a:ext cx="15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42" name="Google Shape;442;g14d35d49f6c_0_360"/>
            <p:cNvGrpSpPr/>
            <p:nvPr/>
          </p:nvGrpSpPr>
          <p:grpSpPr>
            <a:xfrm>
              <a:off x="140" y="1113"/>
              <a:ext cx="1500" cy="939"/>
              <a:chOff x="140" y="1113"/>
              <a:chExt cx="1500" cy="939"/>
            </a:xfrm>
          </p:grpSpPr>
          <p:cxnSp>
            <p:nvCxnSpPr>
              <p:cNvPr id="443" name="Google Shape;443;g14d35d49f6c_0_360"/>
              <p:cNvCxnSpPr/>
              <p:nvPr/>
            </p:nvCxnSpPr>
            <p:spPr>
              <a:xfrm>
                <a:off x="140" y="1113"/>
                <a:ext cx="1500" cy="0"/>
              </a:xfrm>
              <a:prstGeom prst="straightConnector1">
                <a:avLst/>
              </a:prstGeom>
              <a:noFill/>
              <a:ln w="28575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g14d35d49f6c_0_360"/>
              <p:cNvCxnSpPr/>
              <p:nvPr/>
            </p:nvCxnSpPr>
            <p:spPr>
              <a:xfrm>
                <a:off x="930" y="1752"/>
                <a:ext cx="0" cy="30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cxnSp>
        <p:nvCxnSpPr>
          <p:cNvPr id="445" name="Google Shape;445;g14d35d49f6c_0_360"/>
          <p:cNvCxnSpPr/>
          <p:nvPr/>
        </p:nvCxnSpPr>
        <p:spPr>
          <a:xfrm>
            <a:off x="4284663" y="2636838"/>
            <a:ext cx="0" cy="9525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6" name="Google Shape;446;g14d35d49f6c_0_360"/>
          <p:cNvSpPr/>
          <p:nvPr/>
        </p:nvSpPr>
        <p:spPr>
          <a:xfrm>
            <a:off x="3146425" y="1744663"/>
            <a:ext cx="2381250" cy="9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</a:t>
            </a:r>
            <a:endParaRPr sz="180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G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 haré  para  evaluar? </a:t>
            </a:r>
            <a:endParaRPr sz="1800"/>
          </a:p>
        </p:txBody>
      </p:sp>
      <p:cxnSp>
        <p:nvCxnSpPr>
          <p:cNvPr id="447" name="Google Shape;447;g14d35d49f6c_0_360"/>
          <p:cNvCxnSpPr/>
          <p:nvPr/>
        </p:nvCxnSpPr>
        <p:spPr>
          <a:xfrm>
            <a:off x="3146425" y="1744663"/>
            <a:ext cx="2381250" cy="0"/>
          </a:xfrm>
          <a:prstGeom prst="straightConnector1">
            <a:avLst/>
          </a:prstGeom>
          <a:solidFill>
            <a:schemeClr val="lt1"/>
          </a:solidFill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g14d35d49f6c_0_360"/>
          <p:cNvCxnSpPr/>
          <p:nvPr/>
        </p:nvCxnSpPr>
        <p:spPr>
          <a:xfrm>
            <a:off x="3146425" y="2714625"/>
            <a:ext cx="2381250" cy="0"/>
          </a:xfrm>
          <a:prstGeom prst="straightConnector1">
            <a:avLst/>
          </a:prstGeom>
          <a:solidFill>
            <a:schemeClr val="lt1"/>
          </a:solidFill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Google Shape;449;g14d35d49f6c_0_360"/>
          <p:cNvCxnSpPr/>
          <p:nvPr/>
        </p:nvCxnSpPr>
        <p:spPr>
          <a:xfrm>
            <a:off x="3146425" y="1744663"/>
            <a:ext cx="0" cy="952500"/>
          </a:xfrm>
          <a:prstGeom prst="straightConnector1">
            <a:avLst/>
          </a:prstGeom>
          <a:solidFill>
            <a:schemeClr val="lt1"/>
          </a:solidFill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g14d35d49f6c_0_360"/>
          <p:cNvCxnSpPr/>
          <p:nvPr/>
        </p:nvCxnSpPr>
        <p:spPr>
          <a:xfrm>
            <a:off x="5527675" y="1744663"/>
            <a:ext cx="0" cy="952500"/>
          </a:xfrm>
          <a:prstGeom prst="straightConnector1">
            <a:avLst/>
          </a:prstGeom>
          <a:solidFill>
            <a:schemeClr val="lt1"/>
          </a:solidFill>
          <a:ln w="2857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1" name="Google Shape;451;g14d35d49f6c_0_360"/>
          <p:cNvGrpSpPr/>
          <p:nvPr/>
        </p:nvGrpSpPr>
        <p:grpSpPr>
          <a:xfrm>
            <a:off x="6141388" y="1773238"/>
            <a:ext cx="2381250" cy="2095500"/>
            <a:chOff x="3851" y="1105"/>
            <a:chExt cx="1500" cy="1320"/>
          </a:xfrm>
        </p:grpSpPr>
        <p:cxnSp>
          <p:nvCxnSpPr>
            <p:cNvPr id="452" name="Google Shape;452;g14d35d49f6c_0_360"/>
            <p:cNvCxnSpPr/>
            <p:nvPr/>
          </p:nvCxnSpPr>
          <p:spPr>
            <a:xfrm>
              <a:off x="4604" y="1525"/>
              <a:ext cx="0" cy="900"/>
            </a:xfrm>
            <a:prstGeom prst="straightConnector1">
              <a:avLst/>
            </a:prstGeom>
            <a:solidFill>
              <a:schemeClr val="lt1"/>
            </a:solidFill>
            <a:ln w="57150" cap="flat" cmpd="sng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3" name="Google Shape;453;g14d35d49f6c_0_360"/>
            <p:cNvSpPr/>
            <p:nvPr/>
          </p:nvSpPr>
          <p:spPr>
            <a:xfrm>
              <a:off x="3851" y="1105"/>
              <a:ext cx="1500" cy="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nstrumentos </a:t>
              </a:r>
              <a:endParaRPr sz="1800"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¿Con </a:t>
              </a:r>
              <a:r>
                <a:rPr lang="es-GT" sz="1800" b="1">
                  <a:latin typeface="Calibri"/>
                  <a:ea typeface="Calibri"/>
                  <a:cs typeface="Calibri"/>
                  <a:sym typeface="Calibri"/>
                </a:rPr>
                <a:t>qué</a:t>
              </a:r>
              <a:r>
                <a:rPr lang="es-GT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voy a  evaluar? </a:t>
              </a:r>
              <a:endParaRPr sz="1800"/>
            </a:p>
          </p:txBody>
        </p:sp>
        <p:cxnSp>
          <p:nvCxnSpPr>
            <p:cNvPr id="454" name="Google Shape;454;g14d35d49f6c_0_360"/>
            <p:cNvCxnSpPr/>
            <p:nvPr/>
          </p:nvCxnSpPr>
          <p:spPr>
            <a:xfrm>
              <a:off x="3851" y="1105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g14d35d49f6c_0_360"/>
            <p:cNvCxnSpPr/>
            <p:nvPr/>
          </p:nvCxnSpPr>
          <p:spPr>
            <a:xfrm>
              <a:off x="3851" y="1716"/>
              <a:ext cx="1500" cy="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g14d35d49f6c_0_360"/>
            <p:cNvCxnSpPr/>
            <p:nvPr/>
          </p:nvCxnSpPr>
          <p:spPr>
            <a:xfrm>
              <a:off x="3851" y="1105"/>
              <a:ext cx="0" cy="60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g14d35d49f6c_0_360"/>
            <p:cNvCxnSpPr/>
            <p:nvPr/>
          </p:nvCxnSpPr>
          <p:spPr>
            <a:xfrm>
              <a:off x="5348" y="1105"/>
              <a:ext cx="0" cy="600"/>
            </a:xfrm>
            <a:prstGeom prst="straightConnector1">
              <a:avLst/>
            </a:prstGeom>
            <a:solidFill>
              <a:schemeClr val="lt1"/>
            </a:solidFill>
            <a:ln w="28575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8" name="Google Shape;458;g14d35d49f6c_0_360"/>
          <p:cNvGrpSpPr/>
          <p:nvPr/>
        </p:nvGrpSpPr>
        <p:grpSpPr>
          <a:xfrm>
            <a:off x="5607050" y="3952875"/>
            <a:ext cx="3333750" cy="1428750"/>
            <a:chOff x="3628" y="2478"/>
            <a:chExt cx="2100" cy="900"/>
          </a:xfrm>
        </p:grpSpPr>
        <p:sp>
          <p:nvSpPr>
            <p:cNvPr id="459" name="Google Shape;459;g14d35d49f6c_0_360"/>
            <p:cNvSpPr/>
            <p:nvPr/>
          </p:nvSpPr>
          <p:spPr>
            <a:xfrm>
              <a:off x="3628" y="2478"/>
              <a:ext cx="2100" cy="9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3961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g14d35d49f6c_0_360"/>
            <p:cNvSpPr txBox="1"/>
            <p:nvPr/>
          </p:nvSpPr>
          <p:spPr>
            <a:xfrm>
              <a:off x="3809" y="2533"/>
              <a:ext cx="1800" cy="600"/>
            </a:xfrm>
            <a:prstGeom prst="rect">
              <a:avLst/>
            </a:prstGeom>
            <a:solidFill>
              <a:schemeClr val="lt1">
                <a:alpha val="396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Pruebas objetivas</a:t>
              </a:r>
              <a:endParaRPr sz="1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Pruebas tipo ensayo</a:t>
              </a:r>
              <a:endParaRPr sz="1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Pruebas mixtas</a:t>
              </a:r>
              <a:r>
                <a:rPr lang="es-GT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467" name="Google Shape;467;p14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4"/>
          <p:cNvSpPr txBox="1"/>
          <p:nvPr/>
        </p:nvSpPr>
        <p:spPr>
          <a:xfrm>
            <a:off x="476338" y="1256704"/>
            <a:ext cx="6864620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34000"/>
              <a:buFont typeface="Arial Rounded"/>
              <a:buNone/>
            </a:pPr>
            <a:r>
              <a:rPr lang="es-GT" sz="100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Para discutir…</a:t>
            </a:r>
            <a:endParaRPr sz="10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endParaRPr sz="34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4"/>
          <p:cNvSpPr txBox="1"/>
          <p:nvPr/>
        </p:nvSpPr>
        <p:spPr>
          <a:xfrm>
            <a:off x="379390" y="2243873"/>
            <a:ext cx="81360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5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casos</a:t>
            </a:r>
            <a:r>
              <a:rPr lang="es-GT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000"/>
          </a:p>
        </p:txBody>
      </p:sp>
      <p:pic>
        <p:nvPicPr>
          <p:cNvPr id="470" name="Google Shape;470;p14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>
            <a:off x="2989050" y="3678594"/>
            <a:ext cx="3165875" cy="20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4d35d49f6c_0_50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477" name="Google Shape;477;g14d35d49f6c_0_509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2" cy="231343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14d35d49f6c_0_509"/>
          <p:cNvSpPr txBox="1"/>
          <p:nvPr/>
        </p:nvSpPr>
        <p:spPr>
          <a:xfrm>
            <a:off x="476338" y="1256704"/>
            <a:ext cx="6864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 Rounded"/>
              <a:buNone/>
            </a:pPr>
            <a:r>
              <a:rPr lang="es-GT" sz="34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Referencias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14d35d49f6c_0_509"/>
          <p:cNvSpPr txBox="1"/>
          <p:nvPr/>
        </p:nvSpPr>
        <p:spPr>
          <a:xfrm>
            <a:off x="379390" y="2243873"/>
            <a:ext cx="81360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 Rounded"/>
              <a:buNone/>
            </a:pPr>
            <a:r>
              <a:rPr lang="es-GT" sz="11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Tecnológico de Monterrey (2016).  Evaluación del desempeño en el modelo educativo basado en competencias.</a:t>
            </a:r>
            <a:endParaRPr sz="11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4572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 Rounded"/>
              <a:buNone/>
            </a:pPr>
            <a:r>
              <a:rPr lang="es-GT" sz="11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Recuperado de </a:t>
            </a:r>
            <a:r>
              <a:rPr lang="es-GT" sz="1100" u="sng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https://eduteka.icesi.edu.co/pdfdir/edutrends-evaluacion-desempeno.pdf</a:t>
            </a:r>
            <a:r>
              <a:rPr lang="es-GT" sz="1100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11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-4572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 Rounded"/>
              <a:buNone/>
            </a:pPr>
            <a:endParaRPr sz="11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GT" sz="1100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Hamodi, Carolina, López Pastor, Víctor Manuel, López Pastor, Ana Teresa. (2015). Medios, técnicas e instrumentos de evaluación formativa y compartida del aprendizaje en educación superior. Perfiles educativos, 37(147), 146-161. Recuperado en 23 de octubre de 2022, de </a:t>
            </a:r>
            <a:r>
              <a:rPr lang="es-GT" sz="1100" u="sng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http://www.scielo.org.mx/scielo.php?script=sci_arttext&amp;pid=S0185-26982015000100009&amp;lng=es&amp;tlng=es</a:t>
            </a:r>
            <a:endParaRPr sz="1100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Calibri"/>
              <a:buNone/>
            </a:pPr>
            <a:endParaRPr sz="1100" b="1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-45076"/>
            <a:ext cx="9144000" cy="231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 descr="Interfaz de usuario gráfica, Sitio web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22535" b="20094"/>
          <a:stretch/>
        </p:blipFill>
        <p:spPr>
          <a:xfrm>
            <a:off x="1265500" y="1412930"/>
            <a:ext cx="6307285" cy="511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03" name="Google Shape;203;p4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 txBox="1"/>
          <p:nvPr/>
        </p:nvSpPr>
        <p:spPr>
          <a:xfrm>
            <a:off x="476338" y="1256704"/>
            <a:ext cx="6864620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78160"/>
              <a:buFont typeface="Arial Rounded"/>
              <a:buNone/>
            </a:pPr>
            <a:r>
              <a:rPr lang="es-GT" sz="4350" b="0" i="0" u="none" strike="noStrike" cap="none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Activación de pre-saberes</a:t>
            </a:r>
            <a:endParaRPr sz="435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 l="34971" t="30826" r="34577" b="24384"/>
          <a:stretch/>
        </p:blipFill>
        <p:spPr>
          <a:xfrm>
            <a:off x="2434107" y="2090645"/>
            <a:ext cx="4372741" cy="428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 descr="Diagram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b="33732"/>
          <a:stretch/>
        </p:blipFill>
        <p:spPr>
          <a:xfrm>
            <a:off x="2112135" y="0"/>
            <a:ext cx="4320862" cy="683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-45076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1560178" y="5831374"/>
            <a:ext cx="6864620" cy="79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Arial Rounded"/>
              <a:buNone/>
            </a:pPr>
            <a:r>
              <a:rPr lang="es-GT" sz="3400" b="0" i="0" u="none" strike="noStrike" cap="none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evaluación del desempeño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6"/>
          <p:cNvGrpSpPr/>
          <p:nvPr/>
        </p:nvGrpSpPr>
        <p:grpSpPr>
          <a:xfrm>
            <a:off x="1751369" y="999658"/>
            <a:ext cx="5137971" cy="4552682"/>
            <a:chOff x="3403602" y="1418451"/>
            <a:chExt cx="3005797" cy="3246152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4">
              <a:alphaModFix/>
            </a:blip>
            <a:srcRect l="26701" t="17644" r="27619" b="10865"/>
            <a:stretch/>
          </p:blipFill>
          <p:spPr>
            <a:xfrm>
              <a:off x="3403602" y="1528435"/>
              <a:ext cx="3005797" cy="3136168"/>
            </a:xfrm>
            <a:prstGeom prst="flowChartPunchedCard">
              <a:avLst/>
            </a:prstGeom>
            <a:noFill/>
            <a:ln>
              <a:noFill/>
            </a:ln>
          </p:spPr>
        </p:pic>
        <p:sp>
          <p:nvSpPr>
            <p:cNvPr id="222" name="Google Shape;222;p6"/>
            <p:cNvSpPr txBox="1"/>
            <p:nvPr/>
          </p:nvSpPr>
          <p:spPr>
            <a:xfrm>
              <a:off x="3638213" y="1418451"/>
              <a:ext cx="1134115" cy="4846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6"/>
          <p:cNvSpPr txBox="1"/>
          <p:nvPr/>
        </p:nvSpPr>
        <p:spPr>
          <a:xfrm>
            <a:off x="5737539" y="5241701"/>
            <a:ext cx="31810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 de Tecnológico de Monterrey, 2016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/>
          <p:nvPr/>
        </p:nvSpPr>
        <p:spPr>
          <a:xfrm>
            <a:off x="664098" y="1581920"/>
            <a:ext cx="5168646" cy="362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 Rounded"/>
              <a:buNone/>
            </a:pPr>
            <a:r>
              <a:rPr lang="es-GT" sz="1600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“La evaluación de desempeño involucra la observación, el seguimiento y la medición de las conductas de los alumnos en el momento en el que se encuentran efectuando alguna acción relacionada con el proceso de aprendizaje, sea de manera individual o colectiva”. (Hancock, 2007, como se citó en Tecnológico de Monterrey, 2016).</a:t>
            </a:r>
            <a:endParaRPr/>
          </a:p>
        </p:txBody>
      </p:sp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4063" y="4963232"/>
            <a:ext cx="2283230" cy="151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8194" y="3160558"/>
            <a:ext cx="2735664" cy="331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/>
        </p:nvSpPr>
        <p:spPr>
          <a:xfrm>
            <a:off x="664098" y="1581920"/>
            <a:ext cx="5168646" cy="362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 Rounded"/>
              <a:buNone/>
            </a:pPr>
            <a:r>
              <a:rPr lang="es-GT" sz="1600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“Con esta actividad se espera que el alumno demuestre la adquisición de una serie de conocimientos y habilidades en uno o varios ámbitos disciplinarios.  Los productos o propuestas que se generen conforman el cúmulo de evidencias que permiten inferir el nivel de las competencias logradas al momento de la evaluación.” (Tecnológico de Monterrey, 2016)</a:t>
            </a:r>
            <a:endParaRPr/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4">
            <a:alphaModFix/>
          </a:blip>
          <a:srcRect l="50000" t="56180" r="31761" b="14348"/>
          <a:stretch/>
        </p:blipFill>
        <p:spPr>
          <a:xfrm>
            <a:off x="6117464" y="3373897"/>
            <a:ext cx="2738184" cy="294962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5832744" y="6286154"/>
            <a:ext cx="31810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 de Tecnológico de Monterrey, 2016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/>
              <a:t>Documento</a:t>
            </a:r>
            <a:endParaRPr/>
          </a:p>
        </p:txBody>
      </p:sp>
      <p:pic>
        <p:nvPicPr>
          <p:cNvPr id="248" name="Google Shape;248;p9"/>
          <p:cNvPicPr preferRelativeResize="0"/>
          <p:nvPr/>
        </p:nvPicPr>
        <p:blipFill rotWithShape="1">
          <a:blip r:embed="rId3">
            <a:alphaModFix/>
          </a:blip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9"/>
          <p:cNvGrpSpPr/>
          <p:nvPr/>
        </p:nvGrpSpPr>
        <p:grpSpPr>
          <a:xfrm>
            <a:off x="1581929" y="939896"/>
            <a:ext cx="5801444" cy="5707787"/>
            <a:chOff x="1232591" y="-154809"/>
            <a:chExt cx="5801444" cy="5707787"/>
          </a:xfrm>
        </p:grpSpPr>
        <p:sp>
          <p:nvSpPr>
            <p:cNvPr id="250" name="Google Shape;250;p9"/>
            <p:cNvSpPr/>
            <p:nvPr/>
          </p:nvSpPr>
          <p:spPr>
            <a:xfrm>
              <a:off x="2087212" y="608066"/>
              <a:ext cx="4153514" cy="4153514"/>
            </a:xfrm>
            <a:prstGeom prst="blockArc">
              <a:avLst>
                <a:gd name="adj1" fmla="val 10799981"/>
                <a:gd name="adj2" fmla="val 16188427"/>
                <a:gd name="adj3" fmla="val 4643"/>
              </a:avLst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2087212" y="608077"/>
              <a:ext cx="4153514" cy="4153514"/>
            </a:xfrm>
            <a:prstGeom prst="blockArc">
              <a:avLst>
                <a:gd name="adj1" fmla="val 5400000"/>
                <a:gd name="adj2" fmla="val 10800000"/>
                <a:gd name="adj3" fmla="val 4643"/>
              </a:avLst>
            </a:prstGeom>
            <a:solidFill>
              <a:srgbClr val="3DE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2087212" y="608077"/>
              <a:ext cx="4153514" cy="4153514"/>
            </a:xfrm>
            <a:prstGeom prst="blockArc">
              <a:avLst>
                <a:gd name="adj1" fmla="val 0"/>
                <a:gd name="adj2" fmla="val 5400000"/>
                <a:gd name="adj3" fmla="val 4643"/>
              </a:avLst>
            </a:prstGeom>
            <a:solidFill>
              <a:srgbClr val="65E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087212" y="608066"/>
              <a:ext cx="4153514" cy="4153514"/>
            </a:xfrm>
            <a:prstGeom prst="blockArc">
              <a:avLst>
                <a:gd name="adj1" fmla="val 16188427"/>
                <a:gd name="adj2" fmla="val 19"/>
                <a:gd name="adj3" fmla="val 464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207333" y="1728198"/>
              <a:ext cx="1913272" cy="191327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3487525" y="2008390"/>
              <a:ext cx="1352888" cy="1352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 Rounded"/>
                <a:buNone/>
              </a:pPr>
              <a:r>
                <a:rPr lang="es-GT" sz="16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La evaluación del desempeño beneficia a…</a:t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369999" y="-154809"/>
              <a:ext cx="1574282" cy="1622202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 txBox="1"/>
            <p:nvPr/>
          </p:nvSpPr>
          <p:spPr>
            <a:xfrm>
              <a:off x="3600547" y="82757"/>
              <a:ext cx="1113186" cy="1147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 Rounded"/>
                <a:buNone/>
              </a:pPr>
              <a:r>
                <a:rPr lang="es-GT" sz="1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Alumno</a:t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350989" y="1867311"/>
              <a:ext cx="1683046" cy="1635045"/>
            </a:xfrm>
            <a:prstGeom prst="ellipse">
              <a:avLst/>
            </a:prstGeom>
            <a:solidFill>
              <a:srgbClr val="65EE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 txBox="1"/>
            <p:nvPr/>
          </p:nvSpPr>
          <p:spPr>
            <a:xfrm>
              <a:off x="5597465" y="2106758"/>
              <a:ext cx="1190094" cy="1156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 Rounded"/>
                <a:buNone/>
              </a:pPr>
              <a:r>
                <a:rPr lang="es-GT" sz="1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Profesor</a:t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282502" y="3873776"/>
              <a:ext cx="1762934" cy="1679202"/>
            </a:xfrm>
            <a:prstGeom prst="ellipse">
              <a:avLst/>
            </a:prstGeom>
            <a:solidFill>
              <a:srgbClr val="3DE1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 txBox="1"/>
            <p:nvPr/>
          </p:nvSpPr>
          <p:spPr>
            <a:xfrm>
              <a:off x="3540678" y="4119689"/>
              <a:ext cx="1246582" cy="1187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Rounded"/>
                <a:buNone/>
              </a:pPr>
              <a:r>
                <a:rPr lang="es-GT" sz="14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Logro del aprendizaje</a:t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1232591" y="1783706"/>
              <a:ext cx="1805671" cy="1802256"/>
            </a:xfrm>
            <a:prstGeom prst="ellipse">
              <a:avLst/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1497025" y="2047640"/>
              <a:ext cx="1276803" cy="1274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 Rounded"/>
                <a:buNone/>
              </a:pPr>
              <a:r>
                <a:rPr lang="es-GT" sz="13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Sociedad, organizaciones y empresas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Presentación en pantalla (4:3)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Rounded</vt:lpstr>
      <vt:lpstr>Calibri</vt:lpstr>
      <vt:lpstr>Noto Sans Symbols</vt:lpstr>
      <vt:lpstr>Tema de Office</vt:lpstr>
      <vt:lpstr>Tema de Office</vt:lpstr>
      <vt:lpstr>Presentación de PowerPoint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Documento</vt:lpstr>
      <vt:lpstr>Documento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Ruth Nuñez</cp:lastModifiedBy>
  <cp:revision>1</cp:revision>
  <dcterms:created xsi:type="dcterms:W3CDTF">2020-09-09T15:42:25Z</dcterms:created>
  <dcterms:modified xsi:type="dcterms:W3CDTF">2022-11-01T20:39:06Z</dcterms:modified>
</cp:coreProperties>
</file>