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comments/comment2.xml" ContentType="application/vnd.openxmlformats-officedocument.presentationml.comments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  <p:sldMasterId id="2147483660" r:id="rId2"/>
  </p:sldMasterIdLst>
  <p:notesMasterIdLst>
    <p:notesMasterId r:id="rId25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</p:sldIdLst>
  <p:sldSz cx="9144000" cy="6858000" type="screen4x3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30" roundtripDataSignature="AMtx7mjN3caP/SvqKfsVBkZZ8tuZ2hm1Aw==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Ruth Núñez" initials="" lastIdx="1" clrIdx="0"/>
  <p:cmAuthor id="1" name="Lucía Pérez" initials="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9" d="100"/>
          <a:sy n="99" d="100"/>
        </p:scale>
        <p:origin x="908" y="7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notesMaster" Target="notesMasters/notesMaster1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commentAuthors" Target="commentAuthor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30" Type="http://customschemas.google.com/relationships/presentationmetadata" Target="metadata"/><Relationship Id="rId35" Type="http://schemas.openxmlformats.org/officeDocument/2006/relationships/tableStyles" Target="tableStyle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0" dt="2022-10-29T02:09:27.251" idx="1">
    <p:pos x="3143" y="1494"/>
    <p:text>Cambiar figuras.</p:text>
    <p:extLst>
      <p:ext uri="{C676402C-5697-4E1C-873F-D02D1690AC5C}">
        <p15:threadingInfo xmlns:p15="http://schemas.microsoft.com/office/powerpoint/2012/main" timeZoneBias="0"/>
      </p:ext>
      <p:ext uri="http://customooxmlschemas.google.com/">
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commentPostId="AAAAiXuVcYU"/>
      </p:ext>
    </p:extLst>
  </p:cm>
</p:cmLst>
</file>

<file path=ppt/comments/comment2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2-10-26T21:41:11.334" idx="1">
    <p:pos x="1332" y="838"/>
    <p:text>Sugiero para iniciar el tema de técnica analizar la imagen y explorar que es técnica en el deporte y como esto se puede analizar desde lo educativo. Qué piensan @ruthhoffens@gmail.com @avzenteno@url.edu.gt</p:text>
    <p:extLst>
      <p:ext uri="{C676402C-5697-4E1C-873F-D02D1690AC5C}">
        <p15:threadingInfo xmlns:p15="http://schemas.microsoft.com/office/powerpoint/2012/main" timeZoneBias="0"/>
      </p:ext>
      <p:ext uri="http://customooxmlschemas.google.com/">
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commentPostId="AAAAiWlyrqA"/>
      </p:ext>
    </p:extLst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GT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‹Nº›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9" name="Google Shape;169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66" name="Google Shape;266;p1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7" name="Google Shape;267;p1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GT"/>
              <a:t>10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80" name="Google Shape;280;p1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1" name="Google Shape;281;p1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GT"/>
              <a:t>11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89" name="Google Shape;289;p1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0" name="Google Shape;290;p1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GT"/>
              <a:t>12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98" name="Google Shape;298;p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9" name="Google Shape;299;p1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GT"/>
              <a:t>13</a:t>
            </a:fld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g14d35d49f6c_0_2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7" name="Google Shape;307;g14d35d49f6c_0_2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g14d35d49f6c_0_2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6" name="Google Shape;316;g14d35d49f6c_0_2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Google Shape;323;g14d35d49f6c_0_25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4" name="Google Shape;324;g14d35d49f6c_0_25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Google Shape;331;g14d35d49f6c_0_2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2" name="Google Shape;332;g14d35d49f6c_0_2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Google Shape;362;g14d35d49f6c_0_2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3" name="Google Shape;363;g14d35d49f6c_0_2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" name="Google Shape;396;g14d35d49f6c_0_3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7" name="Google Shape;397;g14d35d49f6c_0_3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8" name="Google Shape;178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9" name="Google Shape;429;g14d35d49f6c_0_36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0" name="Google Shape;430;g14d35d49f6c_0_3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Google Shape;462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63" name="Google Shape;463;p1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4" name="Google Shape;464;p1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GT"/>
              <a:t>21</a:t>
            </a:fld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2" name="Google Shape;472;g14d35d49f6c_0_5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73" name="Google Shape;473;g14d35d49f6c_0_50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4" name="Google Shape;474;g14d35d49f6c_0_50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GT"/>
              <a:t>22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2" name="Google Shape;192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99" name="Google Shape;199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0" name="Google Shape;200;p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GT"/>
              <a:t>4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8" name="Google Shape;208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GT"/>
              <a:t>Hacer diferenciación entre medición  y evaluación.</a:t>
            </a:r>
            <a:endParaRPr/>
          </a:p>
        </p:txBody>
      </p:sp>
      <p:sp>
        <p:nvSpPr>
          <p:cNvPr id="215" name="Google Shape;215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6" name="Google Shape;226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5" name="Google Shape;235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44" name="Google Shape;244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5" name="Google Shape;245;p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GT"/>
              <a:t>9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a de título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6"/>
          <p:cNvSpPr txBox="1"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16"/>
          <p:cNvSpPr txBox="1"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8" name="Google Shape;18;p16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16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16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GT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texto vertical" type="vertTx">
  <p:cSld name="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25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25"/>
          <p:cNvSpPr txBox="1">
            <a:spLocks noGrp="1"/>
          </p:cNvSpPr>
          <p:nvPr>
            <p:ph type="body" idx="1"/>
          </p:nvPr>
        </p:nvSpPr>
        <p:spPr>
          <a:xfrm rot="5400000">
            <a:off x="2396331" y="57944"/>
            <a:ext cx="4351338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25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25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25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GT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vertical y texto" type="vertTitleAndTx">
  <p:cSld name="VERTICAL_TITLE_AND_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26"/>
          <p:cNvSpPr txBox="1">
            <a:spLocks noGrp="1"/>
          </p:cNvSpPr>
          <p:nvPr>
            <p:ph type="title"/>
          </p:nvPr>
        </p:nvSpPr>
        <p:spPr>
          <a:xfrm rot="5400000">
            <a:off x="4623594" y="2285207"/>
            <a:ext cx="5811838" cy="197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26"/>
          <p:cNvSpPr txBox="1">
            <a:spLocks noGrp="1"/>
          </p:cNvSpPr>
          <p:nvPr>
            <p:ph type="body" idx="1"/>
          </p:nvPr>
        </p:nvSpPr>
        <p:spPr>
          <a:xfrm rot="5400000">
            <a:off x="623094" y="370681"/>
            <a:ext cx="5811838" cy="580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26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26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26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GT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a de título" type="title">
  <p:cSld name="TITLE"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14d35d49f6c_0_399"/>
          <p:cNvSpPr txBox="1">
            <a:spLocks noGrp="1"/>
          </p:cNvSpPr>
          <p:nvPr>
            <p:ph type="ctrTitle"/>
          </p:nvPr>
        </p:nvSpPr>
        <p:spPr>
          <a:xfrm>
            <a:off x="685800" y="1122363"/>
            <a:ext cx="7772400" cy="238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2" name="Google Shape;92;g14d35d49f6c_0_399"/>
          <p:cNvSpPr txBox="1"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93" name="Google Shape;93;g14d35d49f6c_0_399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g14d35d49f6c_0_399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5" name="Google Shape;95;g14d35d49f6c_0_399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GT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lo el título" type="titleOnly">
  <p:cSld name="TITLE_ONLY"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g14d35d49f6c_0_405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8" name="Google Shape;98;g14d35d49f6c_0_405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g14d35d49f6c_0_405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g14d35d49f6c_0_405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GT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, 1 objeto y 2 objetos" type="objAndTwoObj">
  <p:cSld name="OBJECT_AND_TWO_OBJECTS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14d35d49f6c_0_410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g14d35d49f6c_0_410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4" name="Google Shape;104;g14d35d49f6c_0_410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218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5" name="Google Shape;105;g14d35d49f6c_0_410"/>
          <p:cNvSpPr txBox="1">
            <a:spLocks noGrp="1"/>
          </p:cNvSpPr>
          <p:nvPr>
            <p:ph type="body" idx="3"/>
          </p:nvPr>
        </p:nvSpPr>
        <p:spPr>
          <a:xfrm>
            <a:off x="4648200" y="3938588"/>
            <a:ext cx="4038600" cy="21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6" name="Google Shape;106;g14d35d49f6c_0_410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" name="Google Shape;107;g14d35d49f6c_0_410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8" name="Google Shape;108;g14d35d49f6c_0_410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GT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objetos" type="obj">
  <p:cSld name="OBJECT"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g14d35d49f6c_0_418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1" name="Google Shape;111;g14d35d49f6c_0_418"/>
          <p:cNvSpPr txBox="1">
            <a:spLocks noGrp="1"/>
          </p:cNvSpPr>
          <p:nvPr>
            <p:ph type="body" idx="1"/>
          </p:nvPr>
        </p:nvSpPr>
        <p:spPr>
          <a:xfrm>
            <a:off x="628650" y="1825625"/>
            <a:ext cx="78867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2" name="Google Shape;112;g14d35d49f6c_0_418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3" name="Google Shape;113;g14d35d49f6c_0_418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4" name="Google Shape;114;g14d35d49f6c_0_418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GT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cabezado de sección" type="secHead">
  <p:cSld name="SECTION_HEADER"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g14d35d49f6c_0_424"/>
          <p:cNvSpPr txBox="1">
            <a:spLocks noGrp="1"/>
          </p:cNvSpPr>
          <p:nvPr>
            <p:ph type="title"/>
          </p:nvPr>
        </p:nvSpPr>
        <p:spPr>
          <a:xfrm>
            <a:off x="623888" y="1709739"/>
            <a:ext cx="7886700" cy="285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" name="Google Shape;117;g14d35d49f6c_0_424"/>
          <p:cNvSpPr txBox="1">
            <a:spLocks noGrp="1"/>
          </p:cNvSpPr>
          <p:nvPr>
            <p:ph type="body" idx="1"/>
          </p:nvPr>
        </p:nvSpPr>
        <p:spPr>
          <a:xfrm>
            <a:off x="623888" y="4589464"/>
            <a:ext cx="7886700" cy="15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marL="9144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18" name="Google Shape;118;g14d35d49f6c_0_424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9" name="Google Shape;119;g14d35d49f6c_0_424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0" name="Google Shape;120;g14d35d49f6c_0_424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GT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os objetos" type="twoObj">
  <p:cSld name="TWO_OBJECTS"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g14d35d49f6c_0_430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3" name="Google Shape;123;g14d35d49f6c_0_430"/>
          <p:cNvSpPr txBox="1">
            <a:spLocks noGrp="1"/>
          </p:cNvSpPr>
          <p:nvPr>
            <p:ph type="body" idx="1"/>
          </p:nvPr>
        </p:nvSpPr>
        <p:spPr>
          <a:xfrm>
            <a:off x="628650" y="1825625"/>
            <a:ext cx="38862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4" name="Google Shape;124;g14d35d49f6c_0_430"/>
          <p:cNvSpPr txBox="1">
            <a:spLocks noGrp="1"/>
          </p:cNvSpPr>
          <p:nvPr>
            <p:ph type="body" idx="2"/>
          </p:nvPr>
        </p:nvSpPr>
        <p:spPr>
          <a:xfrm>
            <a:off x="4629150" y="1825625"/>
            <a:ext cx="38862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5" name="Google Shape;125;g14d35d49f6c_0_430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6" name="Google Shape;126;g14d35d49f6c_0_430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7" name="Google Shape;127;g14d35d49f6c_0_430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GT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ación" type="twoTxTwoObj">
  <p:cSld name="TWO_OBJECTS_WITH_TEXT"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g14d35d49f6c_0_437"/>
          <p:cNvSpPr txBox="1">
            <a:spLocks noGrp="1"/>
          </p:cNvSpPr>
          <p:nvPr>
            <p:ph type="title"/>
          </p:nvPr>
        </p:nvSpPr>
        <p:spPr>
          <a:xfrm>
            <a:off x="629841" y="365126"/>
            <a:ext cx="78867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0" name="Google Shape;130;g14d35d49f6c_0_437"/>
          <p:cNvSpPr txBox="1">
            <a:spLocks noGrp="1"/>
          </p:cNvSpPr>
          <p:nvPr>
            <p:ph type="body" idx="1"/>
          </p:nvPr>
        </p:nvSpPr>
        <p:spPr>
          <a:xfrm>
            <a:off x="629842" y="1681163"/>
            <a:ext cx="3868200" cy="82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131" name="Google Shape;131;g14d35d49f6c_0_437"/>
          <p:cNvSpPr txBox="1">
            <a:spLocks noGrp="1"/>
          </p:cNvSpPr>
          <p:nvPr>
            <p:ph type="body" idx="2"/>
          </p:nvPr>
        </p:nvSpPr>
        <p:spPr>
          <a:xfrm>
            <a:off x="629842" y="2505075"/>
            <a:ext cx="3868200" cy="368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2" name="Google Shape;132;g14d35d49f6c_0_437"/>
          <p:cNvSpPr txBox="1">
            <a:spLocks noGrp="1"/>
          </p:cNvSpPr>
          <p:nvPr>
            <p:ph type="body" idx="3"/>
          </p:nvPr>
        </p:nvSpPr>
        <p:spPr>
          <a:xfrm>
            <a:off x="4629150" y="1681163"/>
            <a:ext cx="3887400" cy="82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133" name="Google Shape;133;g14d35d49f6c_0_437"/>
          <p:cNvSpPr txBox="1">
            <a:spLocks noGrp="1"/>
          </p:cNvSpPr>
          <p:nvPr>
            <p:ph type="body" idx="4"/>
          </p:nvPr>
        </p:nvSpPr>
        <p:spPr>
          <a:xfrm>
            <a:off x="4629150" y="2505075"/>
            <a:ext cx="3887400" cy="368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4" name="Google Shape;134;g14d35d49f6c_0_437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5" name="Google Shape;135;g14d35d49f6c_0_437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6" name="Google Shape;136;g14d35d49f6c_0_437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GT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 blanco" type="blank">
  <p:cSld name="BLANK"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g14d35d49f6c_0_446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9" name="Google Shape;139;g14d35d49f6c_0_446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0" name="Google Shape;140;g14d35d49f6c_0_446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GT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lo el título" type="titleOnly">
  <p:cSld name="TITLE_ONLY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7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17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17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17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GT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ido con título" type="objTx">
  <p:cSld name="OBJECT_WITH_CAPTION_TEXT"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g14d35d49f6c_0_450"/>
          <p:cNvSpPr txBox="1">
            <a:spLocks noGrp="1"/>
          </p:cNvSpPr>
          <p:nvPr>
            <p:ph type="title"/>
          </p:nvPr>
        </p:nvSpPr>
        <p:spPr>
          <a:xfrm>
            <a:off x="629841" y="457200"/>
            <a:ext cx="2949300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3" name="Google Shape;143;g14d35d49f6c_0_450"/>
          <p:cNvSpPr txBox="1">
            <a:spLocks noGrp="1"/>
          </p:cNvSpPr>
          <p:nvPr>
            <p:ph type="body" idx="1"/>
          </p:nvPr>
        </p:nvSpPr>
        <p:spPr>
          <a:xfrm>
            <a:off x="3887391" y="987426"/>
            <a:ext cx="4629300" cy="487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144" name="Google Shape;144;g14d35d49f6c_0_450"/>
          <p:cNvSpPr txBox="1">
            <a:spLocks noGrp="1"/>
          </p:cNvSpPr>
          <p:nvPr>
            <p:ph type="body" idx="2"/>
          </p:nvPr>
        </p:nvSpPr>
        <p:spPr>
          <a:xfrm>
            <a:off x="629841" y="2057400"/>
            <a:ext cx="2949300" cy="381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45" name="Google Shape;145;g14d35d49f6c_0_450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6" name="Google Shape;146;g14d35d49f6c_0_450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7" name="Google Shape;147;g14d35d49f6c_0_450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GT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n con título" type="picTx">
  <p:cSld name="PICTURE_WITH_CAPTION_TEXT"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g14d35d49f6c_0_457"/>
          <p:cNvSpPr txBox="1">
            <a:spLocks noGrp="1"/>
          </p:cNvSpPr>
          <p:nvPr>
            <p:ph type="title"/>
          </p:nvPr>
        </p:nvSpPr>
        <p:spPr>
          <a:xfrm>
            <a:off x="629841" y="457200"/>
            <a:ext cx="2949300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0" name="Google Shape;150;g14d35d49f6c_0_457"/>
          <p:cNvSpPr>
            <a:spLocks noGrp="1"/>
          </p:cNvSpPr>
          <p:nvPr>
            <p:ph type="pic" idx="2"/>
          </p:nvPr>
        </p:nvSpPr>
        <p:spPr>
          <a:xfrm>
            <a:off x="3887391" y="987426"/>
            <a:ext cx="4629300" cy="4873500"/>
          </a:xfrm>
          <a:prstGeom prst="rect">
            <a:avLst/>
          </a:prstGeom>
          <a:noFill/>
          <a:ln>
            <a:noFill/>
          </a:ln>
        </p:spPr>
      </p:sp>
      <p:sp>
        <p:nvSpPr>
          <p:cNvPr id="151" name="Google Shape;151;g14d35d49f6c_0_457"/>
          <p:cNvSpPr txBox="1">
            <a:spLocks noGrp="1"/>
          </p:cNvSpPr>
          <p:nvPr>
            <p:ph type="body" idx="1"/>
          </p:nvPr>
        </p:nvSpPr>
        <p:spPr>
          <a:xfrm>
            <a:off x="629841" y="2057400"/>
            <a:ext cx="2949300" cy="381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52" name="Google Shape;152;g14d35d49f6c_0_457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3" name="Google Shape;153;g14d35d49f6c_0_457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4" name="Google Shape;154;g14d35d49f6c_0_457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GT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texto vertical" type="vertTx">
  <p:cSld name="VERTICAL_TEXT"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g14d35d49f6c_0_464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7" name="Google Shape;157;g14d35d49f6c_0_464"/>
          <p:cNvSpPr txBox="1">
            <a:spLocks noGrp="1"/>
          </p:cNvSpPr>
          <p:nvPr>
            <p:ph type="body" idx="1"/>
          </p:nvPr>
        </p:nvSpPr>
        <p:spPr>
          <a:xfrm rot="5400000">
            <a:off x="2396400" y="57875"/>
            <a:ext cx="4351200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58" name="Google Shape;158;g14d35d49f6c_0_464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9" name="Google Shape;159;g14d35d49f6c_0_464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0" name="Google Shape;160;g14d35d49f6c_0_464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GT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vertical y texto" type="vertTitleAndTx">
  <p:cSld name="VERTICAL_TITLE_AND_VERTICAL_TEXT"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g14d35d49f6c_0_470"/>
          <p:cNvSpPr txBox="1">
            <a:spLocks noGrp="1"/>
          </p:cNvSpPr>
          <p:nvPr>
            <p:ph type="title"/>
          </p:nvPr>
        </p:nvSpPr>
        <p:spPr>
          <a:xfrm rot="5400000">
            <a:off x="4623600" y="2285275"/>
            <a:ext cx="5811900" cy="19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3" name="Google Shape;163;g14d35d49f6c_0_470"/>
          <p:cNvSpPr txBox="1">
            <a:spLocks noGrp="1"/>
          </p:cNvSpPr>
          <p:nvPr>
            <p:ph type="body" idx="1"/>
          </p:nvPr>
        </p:nvSpPr>
        <p:spPr>
          <a:xfrm rot="5400000">
            <a:off x="623025" y="370675"/>
            <a:ext cx="5811900" cy="58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64" name="Google Shape;164;g14d35d49f6c_0_470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5" name="Google Shape;165;g14d35d49f6c_0_470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6" name="Google Shape;166;g14d35d49f6c_0_470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GT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objetos" type="obj">
  <p:cSld name="OBJECT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18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18"/>
          <p:cNvSpPr txBox="1"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9" name="Google Shape;29;p18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18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18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GT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cabezado de sección" type="secHead">
  <p:cSld name="SECTION_HEADER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19"/>
          <p:cNvSpPr txBox="1"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19"/>
          <p:cNvSpPr txBox="1"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5" name="Google Shape;35;p19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19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19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GT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os objetos" type="twoObj">
  <p:cSld name="TWO_OBJECTS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20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20"/>
          <p:cNvSpPr txBox="1">
            <a:spLocks noGrp="1"/>
          </p:cNvSpPr>
          <p:nvPr>
            <p:ph type="body" idx="1"/>
          </p:nvPr>
        </p:nvSpPr>
        <p:spPr>
          <a:xfrm>
            <a:off x="628650" y="1825625"/>
            <a:ext cx="38862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1" name="Google Shape;41;p20"/>
          <p:cNvSpPr txBox="1">
            <a:spLocks noGrp="1"/>
          </p:cNvSpPr>
          <p:nvPr>
            <p:ph type="body" idx="2"/>
          </p:nvPr>
        </p:nvSpPr>
        <p:spPr>
          <a:xfrm>
            <a:off x="4629150" y="1825625"/>
            <a:ext cx="38862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" name="Google Shape;42;p20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20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20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GT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ación" type="twoTxTwoObj">
  <p:cSld name="TWO_OBJECTS_WITH_TEXT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21"/>
          <p:cNvSpPr txBox="1"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21"/>
          <p:cNvSpPr txBox="1"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8" name="Google Shape;48;p21"/>
          <p:cNvSpPr txBox="1">
            <a:spLocks noGrp="1"/>
          </p:cNvSpPr>
          <p:nvPr>
            <p:ph type="body" idx="2"/>
          </p:nvPr>
        </p:nvSpPr>
        <p:spPr>
          <a:xfrm>
            <a:off x="629842" y="2505075"/>
            <a:ext cx="3868340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9" name="Google Shape;49;p21"/>
          <p:cNvSpPr txBox="1">
            <a:spLocks noGrp="1"/>
          </p:cNvSpPr>
          <p:nvPr>
            <p:ph type="body" idx="3"/>
          </p:nvPr>
        </p:nvSpPr>
        <p:spPr>
          <a:xfrm>
            <a:off x="4629150" y="1681163"/>
            <a:ext cx="3887391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0" name="Google Shape;50;p21"/>
          <p:cNvSpPr txBox="1">
            <a:spLocks noGrp="1"/>
          </p:cNvSpPr>
          <p:nvPr>
            <p:ph type="body" idx="4"/>
          </p:nvPr>
        </p:nvSpPr>
        <p:spPr>
          <a:xfrm>
            <a:off x="4629150" y="2505075"/>
            <a:ext cx="3887391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1" name="Google Shape;51;p21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21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21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GT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 blanco" type="blank">
  <p:cSld name="BLANK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22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22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22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GT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ido con título" type="objTx">
  <p:cSld name="OBJECT_WITH_CAPTION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23"/>
          <p:cNvSpPr txBox="1"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23"/>
          <p:cNvSpPr txBox="1">
            <a:spLocks noGrp="1"/>
          </p:cNvSpPr>
          <p:nvPr>
            <p:ph type="body" idx="1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1" name="Google Shape;61;p23"/>
          <p:cNvSpPr txBox="1">
            <a:spLocks noGrp="1"/>
          </p:cNvSpPr>
          <p:nvPr>
            <p:ph type="body" idx="2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2" name="Google Shape;62;p23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23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23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GT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n con título" type="picTx">
  <p:cSld name="PICTURE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24"/>
          <p:cNvSpPr txBox="1"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24"/>
          <p:cNvSpPr>
            <a:spLocks noGrp="1"/>
          </p:cNvSpPr>
          <p:nvPr>
            <p:ph type="pic" idx="2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24"/>
          <p:cNvSpPr txBox="1">
            <a:spLocks noGrp="1"/>
          </p:cNvSpPr>
          <p:nvPr>
            <p:ph type="body" idx="1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9" name="Google Shape;69;p24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24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24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GT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5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15"/>
          <p:cNvSpPr txBox="1"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15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15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15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GT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14d35d49f6c_0_393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86" name="Google Shape;86;g14d35d49f6c_0_393"/>
          <p:cNvSpPr txBox="1">
            <a:spLocks noGrp="1"/>
          </p:cNvSpPr>
          <p:nvPr>
            <p:ph type="body" idx="1"/>
          </p:nvPr>
        </p:nvSpPr>
        <p:spPr>
          <a:xfrm>
            <a:off x="628650" y="1825625"/>
            <a:ext cx="78867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7" name="Google Shape;87;g14d35d49f6c_0_393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8" name="Google Shape;88;g14d35d49f6c_0_393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9" name="Google Shape;89;g14d35d49f6c_0_393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GT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comments" Target="../comments/comment1.xml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Relationship Id="rId5" Type="http://schemas.openxmlformats.org/officeDocument/2006/relationships/comments" Target="../comments/comment2.xml"/><Relationship Id="rId4" Type="http://schemas.openxmlformats.org/officeDocument/2006/relationships/image" Target="../media/image1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g"/><Relationship Id="rId4" Type="http://schemas.openxmlformats.org/officeDocument/2006/relationships/hyperlink" Target="https://forms.office.com/Pages/DesignPageV2.aspx?subpage=design&amp;FormId=nVR4D-w-r0O1am97BC1smisvnB_7QcFCuesVYIVzxM5UOVBRNlZaSzQ1TlVDNUdSM1I2MEtFSlA3Ny4u&amp;Token=e5d58acb1042452fa7c0869c62ab8df1" TargetMode="Externa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scielo.org.mx/scielo.php?script=sci_arttext&amp;pid=S0185-26982015000100009&amp;lng=es&amp;tlng=es" TargetMode="External"/><Relationship Id="rId4" Type="http://schemas.openxmlformats.org/officeDocument/2006/relationships/hyperlink" Target="https://eduteka.icesi.edu.co/pdfdir/edutrends-evaluacion-desempeno.pdf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g"/><Relationship Id="rId4" Type="http://schemas.openxmlformats.org/officeDocument/2006/relationships/image" Target="../media/image9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1"/>
          <p:cNvSpPr txBox="1"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</a:pPr>
            <a:endParaRPr/>
          </a:p>
        </p:txBody>
      </p:sp>
      <p:sp>
        <p:nvSpPr>
          <p:cNvPr id="172" name="Google Shape;172;p1"/>
          <p:cNvSpPr txBox="1"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endParaRPr/>
          </a:p>
        </p:txBody>
      </p:sp>
      <p:pic>
        <p:nvPicPr>
          <p:cNvPr id="173" name="Google Shape;173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74" name="Google Shape;174;p1"/>
          <p:cNvSpPr txBox="1"/>
          <p:nvPr/>
        </p:nvSpPr>
        <p:spPr>
          <a:xfrm>
            <a:off x="1558151" y="2877382"/>
            <a:ext cx="5427600" cy="79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F3864"/>
              </a:buClr>
              <a:buSzPts val="4500"/>
              <a:buFont typeface="Arial Rounded"/>
              <a:buNone/>
            </a:pPr>
            <a:r>
              <a:rPr lang="es-GT" sz="3500" b="0" i="0" u="none" strike="noStrike" cap="none">
                <a:solidFill>
                  <a:srgbClr val="1F3864"/>
                </a:solidFill>
                <a:latin typeface="Arial Rounded"/>
                <a:ea typeface="Arial Rounded"/>
                <a:cs typeface="Arial Rounded"/>
                <a:sym typeface="Arial Rounded"/>
              </a:rPr>
              <a:t>Evaluación. Tipos, técnicas e instrumentos</a:t>
            </a:r>
            <a:endParaRPr sz="3500"/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</a:pPr>
            <a:endParaRPr sz="45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5" name="Google Shape;175;p1"/>
          <p:cNvSpPr txBox="1"/>
          <p:nvPr/>
        </p:nvSpPr>
        <p:spPr>
          <a:xfrm>
            <a:off x="1641876" y="3864056"/>
            <a:ext cx="5427492" cy="7991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20000"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F3864"/>
              </a:buClr>
              <a:buSzPts val="2000"/>
              <a:buFont typeface="Arial Rounded"/>
              <a:buNone/>
            </a:pPr>
            <a:r>
              <a:rPr lang="es-GT" sz="2000" b="0" i="0" u="none" strike="noStrike" cap="none">
                <a:solidFill>
                  <a:srgbClr val="1F3864"/>
                </a:solidFill>
                <a:latin typeface="Arial Rounded"/>
                <a:ea typeface="Arial Rounded"/>
                <a:cs typeface="Arial Rounded"/>
                <a:sym typeface="Arial Rounded"/>
              </a:rPr>
              <a:t>Guatemala, noviembre de 2022</a:t>
            </a:r>
            <a:endParaRPr/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</a:pPr>
            <a:endParaRPr sz="45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p10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s-GT"/>
              <a:t>Documento</a:t>
            </a:r>
            <a:endParaRPr/>
          </a:p>
        </p:txBody>
      </p:sp>
      <p:pic>
        <p:nvPicPr>
          <p:cNvPr id="270" name="Google Shape;270;p10"/>
          <p:cNvPicPr preferRelativeResize="0"/>
          <p:nvPr/>
        </p:nvPicPr>
        <p:blipFill rotWithShape="1">
          <a:blip r:embed="rId3">
            <a:alphaModFix/>
          </a:blip>
          <a:srcRect b="66267"/>
          <a:stretch/>
        </p:blipFill>
        <p:spPr>
          <a:xfrm>
            <a:off x="0" y="0"/>
            <a:ext cx="9144000" cy="2313432"/>
          </a:xfrm>
          <a:prstGeom prst="rect">
            <a:avLst/>
          </a:prstGeom>
          <a:noFill/>
          <a:ln>
            <a:noFill/>
          </a:ln>
        </p:spPr>
      </p:pic>
      <p:sp>
        <p:nvSpPr>
          <p:cNvPr id="271" name="Google Shape;271;p10"/>
          <p:cNvSpPr txBox="1"/>
          <p:nvPr/>
        </p:nvSpPr>
        <p:spPr>
          <a:xfrm>
            <a:off x="476338" y="1256704"/>
            <a:ext cx="6864620" cy="7991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20000"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F3864"/>
              </a:buClr>
              <a:buSzPct val="100000"/>
              <a:buFont typeface="Arial Rounded"/>
              <a:buNone/>
            </a:pPr>
            <a:r>
              <a:rPr lang="es-GT" sz="3400" b="1">
                <a:solidFill>
                  <a:srgbClr val="1F3864"/>
                </a:solidFill>
                <a:latin typeface="Arial Rounded"/>
                <a:ea typeface="Arial Rounded"/>
                <a:cs typeface="Arial Rounded"/>
                <a:sym typeface="Arial Rounded"/>
              </a:rPr>
              <a:t>Actores de la evaluación hacen necesario…</a:t>
            </a:r>
            <a:endParaRPr/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endParaRPr sz="45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2" name="Google Shape;272;p10"/>
          <p:cNvSpPr txBox="1"/>
          <p:nvPr/>
        </p:nvSpPr>
        <p:spPr>
          <a:xfrm>
            <a:off x="905631" y="2431111"/>
            <a:ext cx="4084800" cy="79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F3864"/>
              </a:buClr>
              <a:buSzPts val="3400"/>
              <a:buFont typeface="Arial Rounded"/>
              <a:buNone/>
            </a:pPr>
            <a:r>
              <a:rPr lang="es-GT" sz="3400" b="1">
                <a:solidFill>
                  <a:srgbClr val="1F3864"/>
                </a:solidFill>
                <a:latin typeface="Arial Rounded"/>
                <a:ea typeface="Arial Rounded"/>
                <a:cs typeface="Arial Rounded"/>
                <a:sym typeface="Arial Rounded"/>
              </a:rPr>
              <a:t>Autoevaluación</a:t>
            </a:r>
            <a:endParaRPr/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</a:pPr>
            <a:endParaRPr sz="45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3" name="Google Shape;273;p10"/>
          <p:cNvSpPr txBox="1"/>
          <p:nvPr/>
        </p:nvSpPr>
        <p:spPr>
          <a:xfrm>
            <a:off x="905634" y="3570136"/>
            <a:ext cx="4084929" cy="7991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F3864"/>
              </a:buClr>
              <a:buSzPts val="3400"/>
              <a:buFont typeface="Arial Rounded"/>
              <a:buNone/>
            </a:pPr>
            <a:r>
              <a:rPr lang="es-GT" sz="3400" b="1">
                <a:solidFill>
                  <a:srgbClr val="1F3864"/>
                </a:solidFill>
                <a:latin typeface="Arial Rounded"/>
                <a:ea typeface="Arial Rounded"/>
                <a:cs typeface="Arial Rounded"/>
                <a:sym typeface="Arial Rounded"/>
              </a:rPr>
              <a:t>Coevaluación</a:t>
            </a:r>
            <a:endParaRPr/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</a:pPr>
            <a:endParaRPr sz="45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4" name="Google Shape;274;p10"/>
          <p:cNvSpPr txBox="1"/>
          <p:nvPr/>
        </p:nvSpPr>
        <p:spPr>
          <a:xfrm>
            <a:off x="905632" y="4650135"/>
            <a:ext cx="4084929" cy="7991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F3864"/>
              </a:buClr>
              <a:buSzPts val="3400"/>
              <a:buFont typeface="Arial Rounded"/>
              <a:buNone/>
            </a:pPr>
            <a:r>
              <a:rPr lang="es-GT" sz="3400" b="1">
                <a:solidFill>
                  <a:srgbClr val="1F3864"/>
                </a:solidFill>
                <a:latin typeface="Arial Rounded"/>
                <a:ea typeface="Arial Rounded"/>
                <a:cs typeface="Arial Rounded"/>
                <a:sym typeface="Arial Rounded"/>
              </a:rPr>
              <a:t>Heteroevaluación</a:t>
            </a:r>
            <a:endParaRPr/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</a:pPr>
            <a:endParaRPr sz="45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75" name="Google Shape;275;p10" descr="Imagen que contiene Gráfico&#10;&#10;Descripción generada automáticamente"/>
          <p:cNvPicPr preferRelativeResize="0"/>
          <p:nvPr/>
        </p:nvPicPr>
        <p:blipFill rotWithShape="1">
          <a:blip r:embed="rId4">
            <a:alphaModFix/>
          </a:blip>
          <a:srcRect l="36692" t="13302" r="59451" b="81894"/>
          <a:stretch/>
        </p:blipFill>
        <p:spPr>
          <a:xfrm>
            <a:off x="4990563" y="2372272"/>
            <a:ext cx="830282" cy="799110"/>
          </a:xfrm>
          <a:prstGeom prst="rect">
            <a:avLst/>
          </a:prstGeom>
          <a:noFill/>
          <a:ln>
            <a:noFill/>
          </a:ln>
        </p:spPr>
      </p:pic>
      <p:pic>
        <p:nvPicPr>
          <p:cNvPr id="276" name="Google Shape;276;p10" descr="Imagen que contiene Gráfico&#10;&#10;Descripción generada automáticamente"/>
          <p:cNvPicPr preferRelativeResize="0"/>
          <p:nvPr/>
        </p:nvPicPr>
        <p:blipFill rotWithShape="1">
          <a:blip r:embed="rId4">
            <a:alphaModFix/>
          </a:blip>
          <a:srcRect l="36630" t="19792" r="59183" b="74836"/>
          <a:stretch/>
        </p:blipFill>
        <p:spPr>
          <a:xfrm>
            <a:off x="4990563" y="3428805"/>
            <a:ext cx="830282" cy="823002"/>
          </a:xfrm>
          <a:prstGeom prst="rect">
            <a:avLst/>
          </a:prstGeom>
          <a:noFill/>
          <a:ln>
            <a:noFill/>
          </a:ln>
        </p:spPr>
      </p:pic>
      <p:pic>
        <p:nvPicPr>
          <p:cNvPr id="277" name="Google Shape;277;p10" descr="Imagen que contiene Gráfico&#10;&#10;Descripción generada automáticamente"/>
          <p:cNvPicPr preferRelativeResize="0"/>
          <p:nvPr/>
        </p:nvPicPr>
        <p:blipFill rotWithShape="1">
          <a:blip r:embed="rId4">
            <a:alphaModFix/>
          </a:blip>
          <a:srcRect l="37023" t="25303" r="59195" b="69610"/>
          <a:stretch/>
        </p:blipFill>
        <p:spPr>
          <a:xfrm>
            <a:off x="4990560" y="4530054"/>
            <a:ext cx="830282" cy="8625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p11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s-GT"/>
              <a:t>Documento</a:t>
            </a:r>
            <a:endParaRPr/>
          </a:p>
        </p:txBody>
      </p:sp>
      <p:pic>
        <p:nvPicPr>
          <p:cNvPr id="284" name="Google Shape;284;p11"/>
          <p:cNvPicPr preferRelativeResize="0"/>
          <p:nvPr/>
        </p:nvPicPr>
        <p:blipFill rotWithShape="1">
          <a:blip r:embed="rId3">
            <a:alphaModFix/>
          </a:blip>
          <a:srcRect b="66267"/>
          <a:stretch/>
        </p:blipFill>
        <p:spPr>
          <a:xfrm>
            <a:off x="0" y="0"/>
            <a:ext cx="9144000" cy="2313432"/>
          </a:xfrm>
          <a:prstGeom prst="rect">
            <a:avLst/>
          </a:prstGeom>
          <a:noFill/>
          <a:ln>
            <a:noFill/>
          </a:ln>
        </p:spPr>
      </p:pic>
      <p:sp>
        <p:nvSpPr>
          <p:cNvPr id="285" name="Google Shape;285;p11"/>
          <p:cNvSpPr txBox="1"/>
          <p:nvPr/>
        </p:nvSpPr>
        <p:spPr>
          <a:xfrm>
            <a:off x="476338" y="1256704"/>
            <a:ext cx="6864620" cy="7991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77500" lnSpcReduction="20000"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F3864"/>
              </a:buClr>
              <a:buSzPct val="100000"/>
              <a:buFont typeface="Arial Rounded"/>
              <a:buNone/>
            </a:pPr>
            <a:r>
              <a:rPr lang="es-GT" sz="3400" b="1">
                <a:solidFill>
                  <a:srgbClr val="1F3864"/>
                </a:solidFill>
                <a:latin typeface="Arial Rounded"/>
                <a:ea typeface="Arial Rounded"/>
                <a:cs typeface="Arial Rounded"/>
                <a:sym typeface="Arial Rounded"/>
              </a:rPr>
              <a:t>Autoevaluación (estudiante a sí mismo)</a:t>
            </a:r>
            <a:endParaRPr/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endParaRPr sz="4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6" name="Google Shape;286;p11"/>
          <p:cNvSpPr txBox="1"/>
          <p:nvPr/>
        </p:nvSpPr>
        <p:spPr>
          <a:xfrm>
            <a:off x="379390" y="2225248"/>
            <a:ext cx="8135960" cy="36603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32500" lnSpcReduction="10000"/>
          </a:bodyPr>
          <a:lstStyle/>
          <a:p>
            <a:pPr marL="457200" marR="0" lvl="0" indent="-123825" algn="l" rtl="0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Clr>
                <a:srgbClr val="1F3864"/>
              </a:buClr>
              <a:buSzPct val="100000"/>
              <a:buFont typeface="Noto Sans Symbols"/>
              <a:buChar char="✔"/>
            </a:pPr>
            <a:r>
              <a:rPr lang="es-GT" sz="6000">
                <a:solidFill>
                  <a:srgbClr val="1F3864"/>
                </a:solidFill>
                <a:latin typeface="Arial Rounded"/>
                <a:ea typeface="Arial Rounded"/>
                <a:cs typeface="Arial Rounded"/>
                <a:sym typeface="Arial Rounded"/>
              </a:rPr>
              <a:t>Para el estudiante toma relevancia y significatividad.</a:t>
            </a:r>
            <a:endParaRPr/>
          </a:p>
          <a:p>
            <a:pPr marL="457200" marR="0" lvl="0" indent="-123825" algn="l" rtl="0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Clr>
                <a:srgbClr val="1F3864"/>
              </a:buClr>
              <a:buSzPct val="100000"/>
              <a:buFont typeface="Noto Sans Symbols"/>
              <a:buChar char="✔"/>
            </a:pPr>
            <a:r>
              <a:rPr lang="es-GT" sz="6000">
                <a:solidFill>
                  <a:srgbClr val="1F3864"/>
                </a:solidFill>
                <a:latin typeface="Arial Rounded"/>
                <a:ea typeface="Arial Rounded"/>
                <a:cs typeface="Arial Rounded"/>
                <a:sym typeface="Arial Rounded"/>
              </a:rPr>
              <a:t>Incrementa la motivación y el compromiso.</a:t>
            </a:r>
            <a:endParaRPr/>
          </a:p>
          <a:p>
            <a:pPr marL="457200" marR="0" lvl="0" indent="-123825" algn="l" rtl="0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Clr>
                <a:srgbClr val="1F3864"/>
              </a:buClr>
              <a:buSzPct val="100000"/>
              <a:buFont typeface="Noto Sans Symbols"/>
              <a:buChar char="✔"/>
            </a:pPr>
            <a:r>
              <a:rPr lang="es-GT" sz="6000">
                <a:solidFill>
                  <a:srgbClr val="1F3864"/>
                </a:solidFill>
                <a:latin typeface="Arial Rounded"/>
                <a:ea typeface="Arial Rounded"/>
                <a:cs typeface="Arial Rounded"/>
                <a:sym typeface="Arial Rounded"/>
              </a:rPr>
              <a:t>Genera mayor confianza.</a:t>
            </a:r>
            <a:endParaRPr/>
          </a:p>
          <a:p>
            <a:pPr marL="457200" marR="0" lvl="0" indent="-123825" algn="l" rtl="0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Clr>
                <a:srgbClr val="1F3864"/>
              </a:buClr>
              <a:buSzPct val="100000"/>
              <a:buFont typeface="Noto Sans Symbols"/>
              <a:buChar char="✔"/>
            </a:pPr>
            <a:r>
              <a:rPr lang="es-GT" sz="6000">
                <a:solidFill>
                  <a:srgbClr val="1F3864"/>
                </a:solidFill>
                <a:latin typeface="Arial Rounded"/>
                <a:ea typeface="Arial Rounded"/>
                <a:cs typeface="Arial Rounded"/>
                <a:sym typeface="Arial Rounded"/>
              </a:rPr>
              <a:t>Reflexiona acerca de sus fortalezas y sus áreas   </a:t>
            </a:r>
            <a:endParaRPr/>
          </a:p>
          <a:p>
            <a:pPr marL="457200" marR="0" lvl="0" indent="0" algn="l" rtl="0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Clr>
                <a:srgbClr val="1F3864"/>
              </a:buClr>
              <a:buSzPct val="100000"/>
              <a:buFont typeface="Arial Rounded"/>
              <a:buNone/>
            </a:pPr>
            <a:r>
              <a:rPr lang="es-GT" sz="6000">
                <a:solidFill>
                  <a:srgbClr val="1F3864"/>
                </a:solidFill>
                <a:latin typeface="Arial Rounded"/>
                <a:ea typeface="Arial Rounded"/>
                <a:cs typeface="Arial Rounded"/>
                <a:sym typeface="Arial Rounded"/>
              </a:rPr>
              <a:t>   de oportunidad.</a:t>
            </a:r>
            <a:endParaRPr/>
          </a:p>
          <a:p>
            <a:pPr marL="457200" marR="0" lvl="0" indent="-123825" algn="l" rtl="0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Clr>
                <a:srgbClr val="1F3864"/>
              </a:buClr>
              <a:buSzPct val="100000"/>
              <a:buFont typeface="Noto Sans Symbols"/>
              <a:buChar char="✔"/>
            </a:pPr>
            <a:r>
              <a:rPr lang="es-GT" sz="6000">
                <a:solidFill>
                  <a:srgbClr val="1F3864"/>
                </a:solidFill>
                <a:latin typeface="Arial Rounded"/>
                <a:ea typeface="Arial Rounded"/>
                <a:cs typeface="Arial Rounded"/>
                <a:sym typeface="Arial Rounded"/>
              </a:rPr>
              <a:t>Propicia la metacognición y autorregulación.</a:t>
            </a:r>
            <a:endParaRPr/>
          </a:p>
          <a:p>
            <a:pPr marL="457200" marR="0" lvl="0" indent="0" algn="l" rtl="0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endParaRPr sz="6000">
              <a:solidFill>
                <a:srgbClr val="1F3864"/>
              </a:solidFill>
              <a:latin typeface="Arial Rounded"/>
              <a:ea typeface="Arial Rounded"/>
              <a:cs typeface="Arial Rounded"/>
              <a:sym typeface="Arial Rounded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endParaRPr sz="4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p12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s-GT"/>
              <a:t>Documento</a:t>
            </a:r>
            <a:endParaRPr/>
          </a:p>
        </p:txBody>
      </p:sp>
      <p:pic>
        <p:nvPicPr>
          <p:cNvPr id="293" name="Google Shape;293;p12"/>
          <p:cNvPicPr preferRelativeResize="0"/>
          <p:nvPr/>
        </p:nvPicPr>
        <p:blipFill rotWithShape="1">
          <a:blip r:embed="rId3">
            <a:alphaModFix/>
          </a:blip>
          <a:srcRect b="66267"/>
          <a:stretch/>
        </p:blipFill>
        <p:spPr>
          <a:xfrm>
            <a:off x="0" y="0"/>
            <a:ext cx="9144000" cy="2313432"/>
          </a:xfrm>
          <a:prstGeom prst="rect">
            <a:avLst/>
          </a:prstGeom>
          <a:noFill/>
          <a:ln>
            <a:noFill/>
          </a:ln>
        </p:spPr>
      </p:pic>
      <p:sp>
        <p:nvSpPr>
          <p:cNvPr id="294" name="Google Shape;294;p12"/>
          <p:cNvSpPr txBox="1"/>
          <p:nvPr/>
        </p:nvSpPr>
        <p:spPr>
          <a:xfrm>
            <a:off x="476338" y="1256704"/>
            <a:ext cx="6864620" cy="7991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77500" lnSpcReduction="20000"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F3864"/>
              </a:buClr>
              <a:buSzPct val="100000"/>
              <a:buFont typeface="Arial Rounded"/>
              <a:buNone/>
            </a:pPr>
            <a:r>
              <a:rPr lang="es-GT" sz="3400" b="1">
                <a:solidFill>
                  <a:srgbClr val="1F3864"/>
                </a:solidFill>
                <a:latin typeface="Arial Rounded"/>
                <a:ea typeface="Arial Rounded"/>
                <a:cs typeface="Arial Rounded"/>
                <a:sym typeface="Arial Rounded"/>
              </a:rPr>
              <a:t>Coevaluación (entre iguales)</a:t>
            </a:r>
            <a:endParaRPr/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endParaRPr sz="4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5" name="Google Shape;295;p12"/>
          <p:cNvSpPr txBox="1"/>
          <p:nvPr/>
        </p:nvSpPr>
        <p:spPr>
          <a:xfrm>
            <a:off x="379390" y="2225248"/>
            <a:ext cx="8135960" cy="36603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25000" lnSpcReduction="20000"/>
          </a:bodyPr>
          <a:lstStyle/>
          <a:p>
            <a:pPr marL="457200" marR="0" lvl="0" indent="-95250" algn="l" rtl="0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Clr>
                <a:srgbClr val="1F3864"/>
              </a:buClr>
              <a:buSzPct val="100000"/>
              <a:buFont typeface="Noto Sans Symbols"/>
              <a:buChar char="✔"/>
            </a:pPr>
            <a:r>
              <a:rPr lang="es-GT" sz="6000">
                <a:solidFill>
                  <a:srgbClr val="1F3864"/>
                </a:solidFill>
                <a:latin typeface="Arial Rounded"/>
                <a:ea typeface="Arial Rounded"/>
                <a:cs typeface="Arial Rounded"/>
                <a:sym typeface="Arial Rounded"/>
              </a:rPr>
              <a:t>Desarrolla habilidades de análisis y criticidad.</a:t>
            </a:r>
            <a:endParaRPr sz="6000">
              <a:solidFill>
                <a:srgbClr val="1F3864"/>
              </a:solidFill>
              <a:latin typeface="Arial Rounded"/>
              <a:ea typeface="Arial Rounded"/>
              <a:cs typeface="Arial Rounded"/>
              <a:sym typeface="Arial Rounded"/>
            </a:endParaRPr>
          </a:p>
          <a:p>
            <a:pPr marL="457200" marR="0" lvl="0" indent="-95250" algn="l" rtl="0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Clr>
                <a:srgbClr val="1F3864"/>
              </a:buClr>
              <a:buSzPct val="100000"/>
              <a:buFont typeface="Arial Rounded"/>
              <a:buChar char="✔"/>
            </a:pPr>
            <a:r>
              <a:rPr lang="es-GT" sz="6000">
                <a:solidFill>
                  <a:srgbClr val="1F3864"/>
                </a:solidFill>
                <a:latin typeface="Arial Rounded"/>
                <a:ea typeface="Arial Rounded"/>
                <a:cs typeface="Arial Rounded"/>
                <a:sym typeface="Arial Rounded"/>
              </a:rPr>
              <a:t>Permite establecer el nivel de aprendizaje de los compañeros.</a:t>
            </a:r>
            <a:endParaRPr sz="6000">
              <a:solidFill>
                <a:srgbClr val="1F3864"/>
              </a:solidFill>
              <a:latin typeface="Arial Rounded"/>
              <a:ea typeface="Arial Rounded"/>
              <a:cs typeface="Arial Rounded"/>
              <a:sym typeface="Arial Rounded"/>
            </a:endParaRPr>
          </a:p>
          <a:p>
            <a:pPr marL="457200" marR="0" lvl="0" indent="-95250" algn="l" rtl="0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Clr>
                <a:srgbClr val="1F3864"/>
              </a:buClr>
              <a:buSzPct val="100000"/>
              <a:buFont typeface="Arial Rounded"/>
              <a:buChar char="✔"/>
            </a:pPr>
            <a:r>
              <a:rPr lang="es-GT" sz="6000">
                <a:solidFill>
                  <a:srgbClr val="1F3864"/>
                </a:solidFill>
                <a:latin typeface="Arial Rounded"/>
                <a:ea typeface="Arial Rounded"/>
                <a:cs typeface="Arial Rounded"/>
                <a:sym typeface="Arial Rounded"/>
              </a:rPr>
              <a:t>Se aprende de los demás.</a:t>
            </a:r>
            <a:endParaRPr sz="6000">
              <a:solidFill>
                <a:srgbClr val="1F3864"/>
              </a:solidFill>
              <a:latin typeface="Arial Rounded"/>
              <a:ea typeface="Arial Rounded"/>
              <a:cs typeface="Arial Rounded"/>
              <a:sym typeface="Arial Rounded"/>
            </a:endParaRPr>
          </a:p>
          <a:p>
            <a:pPr marL="457200" marR="0" lvl="0" indent="-95250" algn="l" rtl="0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Clr>
                <a:srgbClr val="1F3864"/>
              </a:buClr>
              <a:buSzPct val="100000"/>
              <a:buFont typeface="Arial Rounded"/>
              <a:buChar char="✔"/>
            </a:pPr>
            <a:r>
              <a:rPr lang="es-GT" sz="6000">
                <a:solidFill>
                  <a:srgbClr val="1F3864"/>
                </a:solidFill>
                <a:latin typeface="Arial Rounded"/>
                <a:ea typeface="Arial Rounded"/>
                <a:cs typeface="Arial Rounded"/>
                <a:sym typeface="Arial Rounded"/>
              </a:rPr>
              <a:t>Propicia la reflexión y procesos metacognitivos.</a:t>
            </a:r>
            <a:endParaRPr sz="6000">
              <a:solidFill>
                <a:srgbClr val="1F3864"/>
              </a:solidFill>
              <a:latin typeface="Arial Rounded"/>
              <a:ea typeface="Arial Rounded"/>
              <a:cs typeface="Arial Rounded"/>
              <a:sym typeface="Arial Rounded"/>
            </a:endParaRPr>
          </a:p>
          <a:p>
            <a:pPr marL="457200" marR="0" lvl="0" indent="-95250" algn="l" rtl="0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Clr>
                <a:srgbClr val="1F3864"/>
              </a:buClr>
              <a:buSzPct val="100000"/>
              <a:buFont typeface="Noto Sans Symbols"/>
              <a:buChar char="✔"/>
            </a:pPr>
            <a:r>
              <a:rPr lang="es-GT" sz="6000">
                <a:solidFill>
                  <a:srgbClr val="1F3864"/>
                </a:solidFill>
                <a:latin typeface="Arial Rounded"/>
                <a:ea typeface="Arial Rounded"/>
                <a:cs typeface="Arial Rounded"/>
                <a:sym typeface="Arial Rounded"/>
              </a:rPr>
              <a:t>Desarrolla la responsabilidad, honestidad y empatía.</a:t>
            </a:r>
            <a:endParaRPr/>
          </a:p>
          <a:p>
            <a:pPr marL="457200" marR="0" lvl="0" indent="-95250" algn="l" rtl="0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Clr>
                <a:srgbClr val="1F3864"/>
              </a:buClr>
              <a:buSzPct val="100000"/>
              <a:buFont typeface="Noto Sans Symbols"/>
              <a:buChar char="✔"/>
            </a:pPr>
            <a:r>
              <a:rPr lang="es-GT" sz="6000">
                <a:solidFill>
                  <a:srgbClr val="1F3864"/>
                </a:solidFill>
                <a:latin typeface="Arial Rounded"/>
                <a:ea typeface="Arial Rounded"/>
                <a:cs typeface="Arial Rounded"/>
                <a:sym typeface="Arial Rounded"/>
              </a:rPr>
              <a:t>Aprende a valorar los procesos de evaluación, generando  </a:t>
            </a:r>
            <a:endParaRPr/>
          </a:p>
          <a:p>
            <a:pPr marL="457200" marR="0" lvl="0" indent="0" algn="l" rtl="0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Clr>
                <a:srgbClr val="1F3864"/>
              </a:buClr>
              <a:buSzPct val="100000"/>
              <a:buFont typeface="Arial Rounded"/>
              <a:buNone/>
            </a:pPr>
            <a:r>
              <a:rPr lang="es-GT" sz="6000">
                <a:solidFill>
                  <a:srgbClr val="1F3864"/>
                </a:solidFill>
                <a:latin typeface="Arial Rounded"/>
                <a:ea typeface="Arial Rounded"/>
                <a:cs typeface="Arial Rounded"/>
                <a:sym typeface="Arial Rounded"/>
              </a:rPr>
              <a:t>   una gran experiencia.</a:t>
            </a:r>
            <a:endParaRPr/>
          </a:p>
          <a:p>
            <a:pPr marL="457200" marR="0" lvl="0" indent="-95250" algn="l" rtl="0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Clr>
                <a:srgbClr val="1F3864"/>
              </a:buClr>
              <a:buSzPct val="100000"/>
              <a:buFont typeface="Noto Sans Symbols"/>
              <a:buChar char="✔"/>
            </a:pPr>
            <a:r>
              <a:rPr lang="es-GT" sz="6000">
                <a:solidFill>
                  <a:srgbClr val="1F3864"/>
                </a:solidFill>
                <a:latin typeface="Arial Rounded"/>
                <a:ea typeface="Arial Rounded"/>
                <a:cs typeface="Arial Rounded"/>
                <a:sym typeface="Arial Rounded"/>
              </a:rPr>
              <a:t>Crea un sistema de apoyo entre los estudiantes.</a:t>
            </a:r>
            <a:endParaRPr/>
          </a:p>
          <a:p>
            <a:pPr marL="457200" marR="0" lvl="0" indent="-95250" algn="l" rtl="0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Clr>
                <a:srgbClr val="1F3864"/>
              </a:buClr>
              <a:buSzPct val="100000"/>
              <a:buFont typeface="Noto Sans Symbols"/>
              <a:buChar char="✔"/>
            </a:pPr>
            <a:r>
              <a:rPr lang="es-GT" sz="6000">
                <a:solidFill>
                  <a:srgbClr val="1F3864"/>
                </a:solidFill>
                <a:latin typeface="Arial Rounded"/>
                <a:ea typeface="Arial Rounded"/>
                <a:cs typeface="Arial Rounded"/>
                <a:sym typeface="Arial Rounded"/>
              </a:rPr>
              <a:t>Complementa y enriquece la valoración del profesor.</a:t>
            </a:r>
            <a:endParaRPr/>
          </a:p>
          <a:p>
            <a:pPr marL="457200" marR="0" lvl="0" indent="0" algn="l" rtl="0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endParaRPr sz="6000">
              <a:solidFill>
                <a:srgbClr val="1F3864"/>
              </a:solidFill>
              <a:latin typeface="Arial Rounded"/>
              <a:ea typeface="Arial Rounded"/>
              <a:cs typeface="Arial Rounded"/>
              <a:sym typeface="Arial Rounded"/>
            </a:endParaRPr>
          </a:p>
          <a:p>
            <a:pPr marL="457200" marR="0" lvl="0" indent="0" algn="l" rtl="0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None/>
            </a:pPr>
            <a:endParaRPr sz="6000">
              <a:solidFill>
                <a:srgbClr val="1F3864"/>
              </a:solidFill>
              <a:latin typeface="Arial Rounded"/>
              <a:ea typeface="Arial Rounded"/>
              <a:cs typeface="Arial Rounded"/>
              <a:sym typeface="Arial Rounded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13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s-GT"/>
              <a:t>Documento</a:t>
            </a:r>
            <a:endParaRPr/>
          </a:p>
        </p:txBody>
      </p:sp>
      <p:pic>
        <p:nvPicPr>
          <p:cNvPr id="302" name="Google Shape;302;p13"/>
          <p:cNvPicPr preferRelativeResize="0"/>
          <p:nvPr/>
        </p:nvPicPr>
        <p:blipFill rotWithShape="1">
          <a:blip r:embed="rId3">
            <a:alphaModFix/>
          </a:blip>
          <a:srcRect b="66267"/>
          <a:stretch/>
        </p:blipFill>
        <p:spPr>
          <a:xfrm>
            <a:off x="0" y="0"/>
            <a:ext cx="9144000" cy="2313432"/>
          </a:xfrm>
          <a:prstGeom prst="rect">
            <a:avLst/>
          </a:prstGeom>
          <a:noFill/>
          <a:ln>
            <a:noFill/>
          </a:ln>
        </p:spPr>
      </p:pic>
      <p:sp>
        <p:nvSpPr>
          <p:cNvPr id="303" name="Google Shape;303;p13"/>
          <p:cNvSpPr txBox="1"/>
          <p:nvPr/>
        </p:nvSpPr>
        <p:spPr>
          <a:xfrm>
            <a:off x="476351" y="1256699"/>
            <a:ext cx="7394400" cy="96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77500"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F3864"/>
              </a:buClr>
              <a:buSzPct val="100000"/>
              <a:buFont typeface="Arial Rounded"/>
              <a:buNone/>
            </a:pPr>
            <a:r>
              <a:rPr lang="es-GT" sz="3400" b="1">
                <a:solidFill>
                  <a:srgbClr val="1F3864"/>
                </a:solidFill>
                <a:latin typeface="Arial Rounded"/>
                <a:ea typeface="Arial Rounded"/>
                <a:cs typeface="Arial Rounded"/>
                <a:sym typeface="Arial Rounded"/>
              </a:rPr>
              <a:t>Heteroevaluación (profesor a estudiante)</a:t>
            </a:r>
            <a:endParaRPr/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endParaRPr sz="4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4" name="Google Shape;304;p13"/>
          <p:cNvSpPr txBox="1"/>
          <p:nvPr/>
        </p:nvSpPr>
        <p:spPr>
          <a:xfrm>
            <a:off x="379340" y="2431073"/>
            <a:ext cx="8136000" cy="366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25000" lnSpcReduction="20000"/>
          </a:bodyPr>
          <a:lstStyle/>
          <a:p>
            <a:pPr marL="457200" marR="0" lvl="0" indent="-120650" algn="l" rtl="0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Clr>
                <a:srgbClr val="1F3864"/>
              </a:buClr>
              <a:buSzPct val="100000"/>
              <a:buFont typeface="Noto Sans Symbols"/>
              <a:buChar char="✔"/>
            </a:pPr>
            <a:r>
              <a:rPr lang="es-GT" sz="7600">
                <a:solidFill>
                  <a:srgbClr val="1F3864"/>
                </a:solidFill>
                <a:latin typeface="Arial Rounded"/>
                <a:ea typeface="Arial Rounded"/>
                <a:cs typeface="Arial Rounded"/>
                <a:sym typeface="Arial Rounded"/>
              </a:rPr>
              <a:t>Es la más común en el proceso de aprendizaje-enseñanza.</a:t>
            </a:r>
            <a:endParaRPr sz="7600"/>
          </a:p>
          <a:p>
            <a:pPr marL="457200" marR="0" lvl="0" indent="-120650" algn="l" rtl="0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Clr>
                <a:srgbClr val="1F3864"/>
              </a:buClr>
              <a:buSzPct val="100000"/>
              <a:buFont typeface="Noto Sans Symbols"/>
              <a:buChar char="✔"/>
            </a:pPr>
            <a:r>
              <a:rPr lang="es-GT" sz="7600">
                <a:solidFill>
                  <a:srgbClr val="1F3864"/>
                </a:solidFill>
                <a:latin typeface="Arial Rounded"/>
                <a:ea typeface="Arial Rounded"/>
                <a:cs typeface="Arial Rounded"/>
                <a:sym typeface="Arial Rounded"/>
              </a:rPr>
              <a:t>Es opuesta a la autoevaluación. </a:t>
            </a:r>
            <a:endParaRPr sz="7600">
              <a:solidFill>
                <a:srgbClr val="1F3864"/>
              </a:solidFill>
              <a:latin typeface="Arial Rounded"/>
              <a:ea typeface="Arial Rounded"/>
              <a:cs typeface="Arial Rounded"/>
              <a:sym typeface="Arial Rounded"/>
            </a:endParaRPr>
          </a:p>
          <a:p>
            <a:pPr marL="457200" marR="0" lvl="0" indent="-120650" algn="l" rtl="0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Clr>
                <a:srgbClr val="1F3864"/>
              </a:buClr>
              <a:buSzPct val="100000"/>
              <a:buFont typeface="Arial Rounded"/>
              <a:buChar char="✔"/>
            </a:pPr>
            <a:r>
              <a:rPr lang="es-GT" sz="7600">
                <a:solidFill>
                  <a:srgbClr val="1F3864"/>
                </a:solidFill>
                <a:latin typeface="Arial Rounded"/>
                <a:ea typeface="Arial Rounded"/>
                <a:cs typeface="Arial Rounded"/>
                <a:sym typeface="Arial Rounded"/>
              </a:rPr>
              <a:t>Implica la inclusión de una mirada externa.</a:t>
            </a:r>
            <a:endParaRPr sz="7600">
              <a:solidFill>
                <a:srgbClr val="1F3864"/>
              </a:solidFill>
              <a:latin typeface="Arial Rounded"/>
              <a:ea typeface="Arial Rounded"/>
              <a:cs typeface="Arial Rounded"/>
              <a:sym typeface="Arial Rounded"/>
            </a:endParaRPr>
          </a:p>
          <a:p>
            <a:pPr marL="457200" marR="0" lvl="0" indent="-120650" algn="l" rtl="0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Clr>
                <a:srgbClr val="1F3864"/>
              </a:buClr>
              <a:buSzPct val="100000"/>
              <a:buFont typeface="Arial Rounded"/>
              <a:buChar char="✔"/>
            </a:pPr>
            <a:r>
              <a:rPr lang="es-GT" sz="7600">
                <a:solidFill>
                  <a:srgbClr val="1F3864"/>
                </a:solidFill>
                <a:latin typeface="Arial Rounded"/>
                <a:ea typeface="Arial Rounded"/>
                <a:cs typeface="Arial Rounded"/>
                <a:sym typeface="Arial Rounded"/>
              </a:rPr>
              <a:t>La responsabilidad recae absolutamente en el profesor.</a:t>
            </a:r>
            <a:endParaRPr sz="7600">
              <a:solidFill>
                <a:srgbClr val="1F3864"/>
              </a:solidFill>
              <a:latin typeface="Arial Rounded"/>
              <a:ea typeface="Arial Rounded"/>
              <a:cs typeface="Arial Rounded"/>
              <a:sym typeface="Arial Rounded"/>
            </a:endParaRPr>
          </a:p>
          <a:p>
            <a:pPr marL="457200" marR="0" lvl="0" indent="-120650" algn="l" rtl="0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Clr>
                <a:srgbClr val="1F3864"/>
              </a:buClr>
              <a:buSzPct val="100000"/>
              <a:buFont typeface="Arial Rounded"/>
              <a:buChar char="✔"/>
            </a:pPr>
            <a:r>
              <a:rPr lang="es-GT" sz="7600">
                <a:solidFill>
                  <a:srgbClr val="1F3864"/>
                </a:solidFill>
                <a:latin typeface="Arial Rounded"/>
                <a:ea typeface="Arial Rounded"/>
                <a:cs typeface="Arial Rounded"/>
                <a:sym typeface="Arial Rounded"/>
              </a:rPr>
              <a:t>Requiere un sentido de objetividad de parte del profesor.</a:t>
            </a:r>
            <a:endParaRPr sz="7600">
              <a:solidFill>
                <a:srgbClr val="1F3864"/>
              </a:solidFill>
              <a:latin typeface="Arial Rounded"/>
              <a:ea typeface="Arial Rounded"/>
              <a:cs typeface="Arial Rounded"/>
              <a:sym typeface="Arial Rounded"/>
            </a:endParaRPr>
          </a:p>
          <a:p>
            <a:pPr marL="457200" marR="0" lvl="0" indent="-120650" algn="l" rtl="0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Clr>
                <a:srgbClr val="1F3864"/>
              </a:buClr>
              <a:buSzPct val="100000"/>
              <a:buFont typeface="Arial Rounded"/>
              <a:buChar char="✔"/>
            </a:pPr>
            <a:r>
              <a:rPr lang="es-GT" sz="7600">
                <a:solidFill>
                  <a:srgbClr val="1F3864"/>
                </a:solidFill>
                <a:latin typeface="Arial Rounded"/>
                <a:ea typeface="Arial Rounded"/>
                <a:cs typeface="Arial Rounded"/>
                <a:sym typeface="Arial Rounded"/>
              </a:rPr>
              <a:t>Puede ser de valoración (aprobado o reprobado).</a:t>
            </a:r>
            <a:endParaRPr sz="7600">
              <a:solidFill>
                <a:srgbClr val="1F3864"/>
              </a:solidFill>
              <a:latin typeface="Arial Rounded"/>
              <a:ea typeface="Arial Rounded"/>
              <a:cs typeface="Arial Rounded"/>
              <a:sym typeface="Arial Rounded"/>
            </a:endParaRPr>
          </a:p>
          <a:p>
            <a:pPr marL="457200" marR="0" lvl="0" indent="-120650" algn="l" rtl="0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Clr>
                <a:srgbClr val="1F3864"/>
              </a:buClr>
              <a:buSzPct val="100000"/>
              <a:buFont typeface="Arial Rounded"/>
              <a:buChar char="✔"/>
            </a:pPr>
            <a:r>
              <a:rPr lang="es-GT" sz="7600">
                <a:solidFill>
                  <a:srgbClr val="1F3864"/>
                </a:solidFill>
                <a:latin typeface="Arial Rounded"/>
                <a:ea typeface="Arial Rounded"/>
                <a:cs typeface="Arial Rounded"/>
                <a:sym typeface="Arial Rounded"/>
              </a:rPr>
              <a:t>Permite tomar decisiones respecto a la aprobación o reprobación del estudiante.</a:t>
            </a:r>
            <a:endParaRPr sz="7600">
              <a:solidFill>
                <a:srgbClr val="1F3864"/>
              </a:solidFill>
              <a:latin typeface="Arial Rounded"/>
              <a:ea typeface="Arial Rounded"/>
              <a:cs typeface="Arial Rounded"/>
              <a:sym typeface="Arial Rounded"/>
            </a:endParaRPr>
          </a:p>
          <a:p>
            <a:pPr marL="457200" marR="0" lvl="0" indent="0" algn="l" rtl="0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None/>
            </a:pPr>
            <a:endParaRPr sz="6000">
              <a:solidFill>
                <a:srgbClr val="1F3864"/>
              </a:solidFill>
              <a:latin typeface="Arial Rounded"/>
              <a:ea typeface="Arial Rounded"/>
              <a:cs typeface="Arial Rounded"/>
              <a:sym typeface="Arial Rounded"/>
            </a:endParaRPr>
          </a:p>
          <a:p>
            <a:pPr marL="457200" marR="0" lvl="0" indent="0" algn="l" rtl="0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endParaRPr sz="7400">
              <a:solidFill>
                <a:srgbClr val="1F3864"/>
              </a:solidFill>
              <a:latin typeface="Arial Rounded"/>
              <a:ea typeface="Arial Rounded"/>
              <a:cs typeface="Arial Rounded"/>
              <a:sym typeface="Arial Rounded"/>
            </a:endParaRPr>
          </a:p>
          <a:p>
            <a:pPr marL="457200" marR="0" lvl="0" indent="0" algn="l" rtl="0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None/>
            </a:pPr>
            <a:endParaRPr sz="6000">
              <a:solidFill>
                <a:srgbClr val="1F3864"/>
              </a:solidFill>
              <a:latin typeface="Arial Rounded"/>
              <a:ea typeface="Arial Rounded"/>
              <a:cs typeface="Arial Rounded"/>
              <a:sym typeface="Arial Rounded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g14d35d49f6c_0_242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s-GT"/>
              <a:t>Documento</a:t>
            </a:r>
            <a:endParaRPr/>
          </a:p>
        </p:txBody>
      </p:sp>
      <p:pic>
        <p:nvPicPr>
          <p:cNvPr id="310" name="Google Shape;310;g14d35d49f6c_0_242"/>
          <p:cNvPicPr preferRelativeResize="0"/>
          <p:nvPr/>
        </p:nvPicPr>
        <p:blipFill rotWithShape="1">
          <a:blip r:embed="rId3">
            <a:alphaModFix/>
          </a:blip>
          <a:srcRect b="66267"/>
          <a:stretch/>
        </p:blipFill>
        <p:spPr>
          <a:xfrm>
            <a:off x="0" y="37225"/>
            <a:ext cx="9144002" cy="2313434"/>
          </a:xfrm>
          <a:prstGeom prst="rect">
            <a:avLst/>
          </a:prstGeom>
          <a:noFill/>
          <a:ln>
            <a:noFill/>
          </a:ln>
        </p:spPr>
      </p:pic>
      <p:sp>
        <p:nvSpPr>
          <p:cNvPr id="311" name="Google Shape;311;g14d35d49f6c_0_242"/>
          <p:cNvSpPr txBox="1"/>
          <p:nvPr/>
        </p:nvSpPr>
        <p:spPr>
          <a:xfrm>
            <a:off x="794479" y="2055815"/>
            <a:ext cx="7490700" cy="362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endParaRPr/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endParaRPr sz="2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endParaRPr sz="2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endParaRPr sz="2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endParaRPr sz="2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endParaRPr sz="2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endParaRPr sz="2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12" name="Google Shape;312;g14d35d49f6c_0_24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114625" y="1330962"/>
            <a:ext cx="3933825" cy="4196075"/>
          </a:xfrm>
          <a:prstGeom prst="rect">
            <a:avLst/>
          </a:prstGeom>
          <a:noFill/>
          <a:ln>
            <a:noFill/>
          </a:ln>
        </p:spPr>
      </p:pic>
      <p:sp>
        <p:nvSpPr>
          <p:cNvPr id="313" name="Google Shape;313;g14d35d49f6c_0_242"/>
          <p:cNvSpPr txBox="1"/>
          <p:nvPr/>
        </p:nvSpPr>
        <p:spPr>
          <a:xfrm>
            <a:off x="1051500" y="5746775"/>
            <a:ext cx="7844400" cy="53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GT" sz="2500">
                <a:solidFill>
                  <a:srgbClr val="1F3864"/>
                </a:solidFill>
                <a:latin typeface="Arial Rounded"/>
                <a:ea typeface="Arial Rounded"/>
                <a:cs typeface="Arial Rounded"/>
                <a:sym typeface="Arial Rounded"/>
              </a:rPr>
              <a:t>¿Técnica?</a:t>
            </a:r>
            <a:endParaRPr sz="250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g14d35d49f6c_0_249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s-GT"/>
              <a:t>Documento</a:t>
            </a:r>
            <a:endParaRPr/>
          </a:p>
        </p:txBody>
      </p:sp>
      <p:pic>
        <p:nvPicPr>
          <p:cNvPr id="319" name="Google Shape;319;g14d35d49f6c_0_249"/>
          <p:cNvPicPr preferRelativeResize="0"/>
          <p:nvPr/>
        </p:nvPicPr>
        <p:blipFill rotWithShape="1">
          <a:blip r:embed="rId3">
            <a:alphaModFix/>
          </a:blip>
          <a:srcRect b="66267"/>
          <a:stretch/>
        </p:blipFill>
        <p:spPr>
          <a:xfrm>
            <a:off x="0" y="0"/>
            <a:ext cx="9144002" cy="2313434"/>
          </a:xfrm>
          <a:prstGeom prst="rect">
            <a:avLst/>
          </a:prstGeom>
          <a:noFill/>
          <a:ln>
            <a:noFill/>
          </a:ln>
        </p:spPr>
      </p:pic>
      <p:sp>
        <p:nvSpPr>
          <p:cNvPr id="320" name="Google Shape;320;g14d35d49f6c_0_249"/>
          <p:cNvSpPr txBox="1"/>
          <p:nvPr/>
        </p:nvSpPr>
        <p:spPr>
          <a:xfrm>
            <a:off x="794479" y="2055815"/>
            <a:ext cx="7490700" cy="362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s-GT" sz="2000" i="0" u="none" strike="noStrike" cap="none">
                <a:solidFill>
                  <a:srgbClr val="1E4E79"/>
                </a:solidFill>
                <a:latin typeface="Arial Rounded"/>
                <a:ea typeface="Arial Rounded"/>
                <a:cs typeface="Arial Rounded"/>
                <a:sym typeface="Arial Rounded"/>
              </a:rPr>
              <a:t>Para Rodríguez e Ibarra (2011)  las técnicas de evaluación son:</a:t>
            </a:r>
            <a:endParaRPr sz="2000" i="0" u="none" strike="noStrike" cap="none">
              <a:solidFill>
                <a:srgbClr val="1E4E79"/>
              </a:solidFill>
              <a:latin typeface="Arial Rounded"/>
              <a:ea typeface="Arial Rounded"/>
              <a:cs typeface="Arial Rounded"/>
              <a:sym typeface="Arial Rounded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s-GT" sz="2000">
                <a:solidFill>
                  <a:srgbClr val="1E4E79"/>
                </a:solidFill>
                <a:latin typeface="Arial Rounded"/>
                <a:ea typeface="Arial Rounded"/>
                <a:cs typeface="Arial Rounded"/>
                <a:sym typeface="Arial Rounded"/>
              </a:rPr>
              <a:t>Recursos utilizados por</a:t>
            </a:r>
            <a:r>
              <a:rPr lang="es-GT" sz="2000" i="0" u="none" strike="noStrike" cap="none">
                <a:solidFill>
                  <a:srgbClr val="1E4E79"/>
                </a:solidFill>
                <a:latin typeface="Arial Rounded"/>
                <a:ea typeface="Arial Rounded"/>
                <a:cs typeface="Arial Rounded"/>
                <a:sym typeface="Arial Rounded"/>
              </a:rPr>
              <a:t> el evaluador para recoger sistemáticamente información sobre el objeto evaluado</a:t>
            </a:r>
            <a:r>
              <a:rPr lang="es-GT" sz="2000">
                <a:solidFill>
                  <a:srgbClr val="1E4E79"/>
                </a:solidFill>
                <a:latin typeface="Arial Rounded"/>
                <a:ea typeface="Arial Rounded"/>
                <a:cs typeface="Arial Rounded"/>
                <a:sym typeface="Arial Rounded"/>
              </a:rPr>
              <a:t>.</a:t>
            </a:r>
            <a:endParaRPr>
              <a:solidFill>
                <a:srgbClr val="1E4E79"/>
              </a:solidFill>
              <a:latin typeface="Arial Rounded"/>
              <a:ea typeface="Arial Rounded"/>
              <a:cs typeface="Arial Rounded"/>
              <a:sym typeface="Arial Rounded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endParaRPr sz="2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endParaRPr sz="2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endParaRPr sz="2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21" name="Google Shape;321;g14d35d49f6c_0_24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256928" y="4016904"/>
            <a:ext cx="2092593" cy="212918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g14d35d49f6c_0_256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s-GT"/>
              <a:t>Documento</a:t>
            </a:r>
            <a:endParaRPr/>
          </a:p>
        </p:txBody>
      </p:sp>
      <p:pic>
        <p:nvPicPr>
          <p:cNvPr id="327" name="Google Shape;327;g14d35d49f6c_0_256"/>
          <p:cNvPicPr preferRelativeResize="0"/>
          <p:nvPr/>
        </p:nvPicPr>
        <p:blipFill rotWithShape="1">
          <a:blip r:embed="rId3">
            <a:alphaModFix/>
          </a:blip>
          <a:srcRect b="66267"/>
          <a:stretch/>
        </p:blipFill>
        <p:spPr>
          <a:xfrm>
            <a:off x="0" y="0"/>
            <a:ext cx="9144002" cy="2313434"/>
          </a:xfrm>
          <a:prstGeom prst="rect">
            <a:avLst/>
          </a:prstGeom>
          <a:noFill/>
          <a:ln>
            <a:noFill/>
          </a:ln>
        </p:spPr>
      </p:pic>
      <p:sp>
        <p:nvSpPr>
          <p:cNvPr id="328" name="Google Shape;328;g14d35d49f6c_0_256"/>
          <p:cNvSpPr txBox="1"/>
          <p:nvPr/>
        </p:nvSpPr>
        <p:spPr>
          <a:xfrm>
            <a:off x="628650" y="1616030"/>
            <a:ext cx="7490700" cy="362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20000"/>
          </a:bodyPr>
          <a:lstStyle/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endParaRPr sz="1600" b="0" i="0" u="none" strike="noStrike" cap="none">
              <a:solidFill>
                <a:srgbClr val="1E4E79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r>
              <a:rPr lang="es-GT" sz="1800" i="0" u="none" strike="noStrike" cap="none">
                <a:solidFill>
                  <a:srgbClr val="1E4E79"/>
                </a:solidFill>
                <a:latin typeface="Arial Rounded"/>
                <a:ea typeface="Arial Rounded"/>
                <a:cs typeface="Arial Rounded"/>
                <a:sym typeface="Arial Rounded"/>
              </a:rPr>
              <a:t>Otra definición de Hamodi y López Pastor (2015) dice que las técnicas de evaluación son:</a:t>
            </a:r>
            <a:endParaRPr>
              <a:solidFill>
                <a:srgbClr val="1E4E79"/>
              </a:solidFill>
              <a:latin typeface="Arial Rounded"/>
              <a:ea typeface="Arial Rounded"/>
              <a:cs typeface="Arial Rounded"/>
              <a:sym typeface="Arial Rounded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endParaRPr sz="1800" i="0" u="none" strike="noStrike" cap="none">
              <a:solidFill>
                <a:srgbClr val="1E4E79"/>
              </a:solidFill>
              <a:latin typeface="Arial Rounded"/>
              <a:ea typeface="Arial Rounded"/>
              <a:cs typeface="Arial Rounded"/>
              <a:sym typeface="Arial Rounded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r>
              <a:rPr lang="es-GT" sz="1800" i="0" u="none" strike="noStrike" cap="none">
                <a:solidFill>
                  <a:srgbClr val="1E4E79"/>
                </a:solidFill>
                <a:latin typeface="Arial Rounded"/>
                <a:ea typeface="Arial Rounded"/>
                <a:cs typeface="Arial Rounded"/>
                <a:sym typeface="Arial Rounded"/>
              </a:rPr>
              <a:t>Son las </a:t>
            </a:r>
            <a:r>
              <a:rPr lang="es-GT" sz="1800">
                <a:solidFill>
                  <a:srgbClr val="1E4E79"/>
                </a:solidFill>
                <a:latin typeface="Arial Rounded"/>
                <a:ea typeface="Arial Rounded"/>
                <a:cs typeface="Arial Rounded"/>
                <a:sym typeface="Arial Rounded"/>
              </a:rPr>
              <a:t>recursos</a:t>
            </a:r>
            <a:r>
              <a:rPr lang="es-GT" sz="1800" i="0" u="none" strike="noStrike" cap="none">
                <a:solidFill>
                  <a:srgbClr val="1E4E79"/>
                </a:solidFill>
                <a:latin typeface="Arial Rounded"/>
                <a:ea typeface="Arial Rounded"/>
                <a:cs typeface="Arial Rounded"/>
                <a:sym typeface="Arial Rounded"/>
              </a:rPr>
              <a:t> que el profesorado utiliza para recoger información acerca de las producciones y evidencias creadas por el alumnado (de los medios). Las técnicas a utilizar son diferentes en función de si el alumnado participa o no en el proceso de evaluación.</a:t>
            </a:r>
            <a:endParaRPr>
              <a:solidFill>
                <a:srgbClr val="1E4E79"/>
              </a:solidFill>
              <a:latin typeface="Arial Rounded"/>
              <a:ea typeface="Arial Rounded"/>
              <a:cs typeface="Arial Rounded"/>
              <a:sym typeface="Arial Rounded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endParaRPr sz="1800" i="0" u="none" strike="noStrike" cap="none">
              <a:solidFill>
                <a:srgbClr val="1E4E79"/>
              </a:solidFill>
              <a:latin typeface="Arial Rounded"/>
              <a:ea typeface="Arial Rounded"/>
              <a:cs typeface="Arial Rounded"/>
              <a:sym typeface="Arial Rounded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r>
              <a:rPr lang="es-GT" sz="1800" i="0" u="none" strike="noStrike" cap="none">
                <a:solidFill>
                  <a:srgbClr val="1E4E79"/>
                </a:solidFill>
                <a:latin typeface="Arial Rounded"/>
                <a:ea typeface="Arial Rounded"/>
                <a:cs typeface="Arial Rounded"/>
                <a:sym typeface="Arial Rounded"/>
              </a:rPr>
              <a:t>Cuando las técnicas son aplicadas unilateralmente por el profesor, se han de utilizar unas u otras dependiendo de la forma del medio (escrito, oral o práctico); si el medio que se pretende evaluar es escrito, se utilizará la técnica del análisis documental y de producciones (o revisión de trabajos); si el medio a evaluar es oral o práctico, se utilizará la observación o el análisis de una grabación (audio o video).</a:t>
            </a:r>
            <a:endParaRPr sz="1800" i="0" u="none" strike="noStrike" cap="none">
              <a:solidFill>
                <a:srgbClr val="1E4E79"/>
              </a:solidFill>
              <a:latin typeface="Arial Rounded"/>
              <a:ea typeface="Arial Rounded"/>
              <a:cs typeface="Arial Rounded"/>
              <a:sym typeface="Arial Rounded"/>
            </a:endParaRPr>
          </a:p>
        </p:txBody>
      </p:sp>
      <p:pic>
        <p:nvPicPr>
          <p:cNvPr id="329" name="Google Shape;329;g14d35d49f6c_0_25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733820" y="5083265"/>
            <a:ext cx="1540750" cy="15676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4" name="Google Shape;334;g14d35d49f6c_0_26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14079" y="-21256"/>
            <a:ext cx="9144000" cy="2316480"/>
          </a:xfrm>
          <a:prstGeom prst="rect">
            <a:avLst/>
          </a:prstGeom>
          <a:noFill/>
          <a:ln>
            <a:noFill/>
          </a:ln>
        </p:spPr>
      </p:pic>
      <p:sp>
        <p:nvSpPr>
          <p:cNvPr id="335" name="Google Shape;335;g14d35d49f6c_0_263"/>
          <p:cNvSpPr/>
          <p:nvPr/>
        </p:nvSpPr>
        <p:spPr>
          <a:xfrm>
            <a:off x="185500" y="3800932"/>
            <a:ext cx="2381250" cy="120642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6" name="Google Shape;336;g14d35d49f6c_0_263"/>
          <p:cNvSpPr txBox="1"/>
          <p:nvPr/>
        </p:nvSpPr>
        <p:spPr>
          <a:xfrm>
            <a:off x="335431" y="3722525"/>
            <a:ext cx="2041071" cy="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7" name="Google Shape;337;g14d35d49f6c_0_263"/>
          <p:cNvSpPr txBox="1"/>
          <p:nvPr/>
        </p:nvSpPr>
        <p:spPr>
          <a:xfrm>
            <a:off x="355524" y="3986030"/>
            <a:ext cx="2041200" cy="70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GT" sz="20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Exposiciones orales</a:t>
            </a:r>
            <a:endParaRPr/>
          </a:p>
        </p:txBody>
      </p:sp>
      <p:grpSp>
        <p:nvGrpSpPr>
          <p:cNvPr id="338" name="Google Shape;338;g14d35d49f6c_0_263"/>
          <p:cNvGrpSpPr/>
          <p:nvPr/>
        </p:nvGrpSpPr>
        <p:grpSpPr>
          <a:xfrm>
            <a:off x="2987675" y="3986030"/>
            <a:ext cx="2381250" cy="1428750"/>
            <a:chOff x="1610" y="2931"/>
            <a:chExt cx="1500" cy="900"/>
          </a:xfrm>
        </p:grpSpPr>
        <p:sp>
          <p:nvSpPr>
            <p:cNvPr id="339" name="Google Shape;339;g14d35d49f6c_0_263"/>
            <p:cNvSpPr/>
            <p:nvPr/>
          </p:nvSpPr>
          <p:spPr>
            <a:xfrm>
              <a:off x="1610" y="2931"/>
              <a:ext cx="1500" cy="9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0" name="Google Shape;340;g14d35d49f6c_0_263"/>
            <p:cNvSpPr txBox="1"/>
            <p:nvPr/>
          </p:nvSpPr>
          <p:spPr>
            <a:xfrm>
              <a:off x="1701" y="3212"/>
              <a:ext cx="1200" cy="3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-GT" sz="2000" b="1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Observación</a:t>
              </a:r>
              <a:endParaRPr/>
            </a:p>
          </p:txBody>
        </p:sp>
      </p:grpSp>
      <p:grpSp>
        <p:nvGrpSpPr>
          <p:cNvPr id="341" name="Google Shape;341;g14d35d49f6c_0_263"/>
          <p:cNvGrpSpPr/>
          <p:nvPr/>
        </p:nvGrpSpPr>
        <p:grpSpPr>
          <a:xfrm>
            <a:off x="3167649" y="1668906"/>
            <a:ext cx="2381250" cy="2178048"/>
            <a:chOff x="1891" y="1099"/>
            <a:chExt cx="1500" cy="1372"/>
          </a:xfrm>
        </p:grpSpPr>
        <p:cxnSp>
          <p:nvCxnSpPr>
            <p:cNvPr id="342" name="Google Shape;342;g14d35d49f6c_0_263"/>
            <p:cNvCxnSpPr/>
            <p:nvPr/>
          </p:nvCxnSpPr>
          <p:spPr>
            <a:xfrm>
              <a:off x="2552" y="1871"/>
              <a:ext cx="0" cy="600"/>
            </a:xfrm>
            <a:prstGeom prst="straightConnector1">
              <a:avLst/>
            </a:prstGeom>
            <a:noFill/>
            <a:ln w="57150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sp>
          <p:nvSpPr>
            <p:cNvPr id="343" name="Google Shape;343;g14d35d49f6c_0_263"/>
            <p:cNvSpPr/>
            <p:nvPr/>
          </p:nvSpPr>
          <p:spPr>
            <a:xfrm>
              <a:off x="1891" y="1099"/>
              <a:ext cx="1500" cy="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-GT" sz="1800" b="1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Técnicas </a:t>
              </a:r>
              <a:endParaRPr/>
            </a:p>
            <a:p>
              <a:pPr marL="0" marR="0" lvl="0" indent="0" algn="ctr" rtl="0">
                <a:spcBef>
                  <a:spcPts val="360"/>
                </a:spcBef>
                <a:spcAft>
                  <a:spcPts val="0"/>
                </a:spcAft>
                <a:buNone/>
              </a:pPr>
              <a:r>
                <a:rPr lang="es-GT" sz="1800" b="1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¿Qué  haré  para  evaluar? </a:t>
              </a:r>
              <a:endParaRPr/>
            </a:p>
          </p:txBody>
        </p:sp>
        <p:cxnSp>
          <p:nvCxnSpPr>
            <p:cNvPr id="344" name="Google Shape;344;g14d35d49f6c_0_263"/>
            <p:cNvCxnSpPr/>
            <p:nvPr/>
          </p:nvCxnSpPr>
          <p:spPr>
            <a:xfrm>
              <a:off x="1891" y="1099"/>
              <a:ext cx="1500" cy="0"/>
            </a:xfrm>
            <a:prstGeom prst="straightConnector1">
              <a:avLst/>
            </a:prstGeom>
            <a:noFill/>
            <a:ln w="63500" cap="sq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5" name="Google Shape;345;g14d35d49f6c_0_263"/>
            <p:cNvCxnSpPr/>
            <p:nvPr/>
          </p:nvCxnSpPr>
          <p:spPr>
            <a:xfrm>
              <a:off x="1891" y="1710"/>
              <a:ext cx="1500" cy="0"/>
            </a:xfrm>
            <a:prstGeom prst="straightConnector1">
              <a:avLst/>
            </a:prstGeom>
            <a:noFill/>
            <a:ln w="63500" cap="sq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6" name="Google Shape;346;g14d35d49f6c_0_263"/>
            <p:cNvCxnSpPr/>
            <p:nvPr/>
          </p:nvCxnSpPr>
          <p:spPr>
            <a:xfrm>
              <a:off x="1891" y="1099"/>
              <a:ext cx="0" cy="600"/>
            </a:xfrm>
            <a:prstGeom prst="straightConnector1">
              <a:avLst/>
            </a:prstGeom>
            <a:noFill/>
            <a:ln w="63500" cap="sq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7" name="Google Shape;347;g14d35d49f6c_0_263"/>
            <p:cNvCxnSpPr/>
            <p:nvPr/>
          </p:nvCxnSpPr>
          <p:spPr>
            <a:xfrm>
              <a:off x="3297" y="1099"/>
              <a:ext cx="0" cy="600"/>
            </a:xfrm>
            <a:prstGeom prst="straightConnector1">
              <a:avLst/>
            </a:prstGeom>
            <a:noFill/>
            <a:ln w="63500" cap="sq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348" name="Google Shape;348;g14d35d49f6c_0_263"/>
          <p:cNvGrpSpPr/>
          <p:nvPr/>
        </p:nvGrpSpPr>
        <p:grpSpPr>
          <a:xfrm>
            <a:off x="6149794" y="1733199"/>
            <a:ext cx="2381250" cy="2043112"/>
            <a:chOff x="3851" y="1105"/>
            <a:chExt cx="1500" cy="1287"/>
          </a:xfrm>
        </p:grpSpPr>
        <p:cxnSp>
          <p:nvCxnSpPr>
            <p:cNvPr id="349" name="Google Shape;349;g14d35d49f6c_0_263"/>
            <p:cNvCxnSpPr/>
            <p:nvPr/>
          </p:nvCxnSpPr>
          <p:spPr>
            <a:xfrm>
              <a:off x="4604" y="1792"/>
              <a:ext cx="0" cy="600"/>
            </a:xfrm>
            <a:prstGeom prst="straightConnector1">
              <a:avLst/>
            </a:prstGeom>
            <a:noFill/>
            <a:ln w="57150" cap="flat" cmpd="sng">
              <a:solidFill>
                <a:srgbClr val="FFFF00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sp>
          <p:nvSpPr>
            <p:cNvPr id="350" name="Google Shape;350;g14d35d49f6c_0_263"/>
            <p:cNvSpPr/>
            <p:nvPr/>
          </p:nvSpPr>
          <p:spPr>
            <a:xfrm>
              <a:off x="3851" y="1105"/>
              <a:ext cx="1500" cy="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-GT" sz="1800" b="1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Instrumentos </a:t>
              </a:r>
              <a:endParaRPr/>
            </a:p>
            <a:p>
              <a:pPr marL="0" marR="0" lvl="0" indent="0" algn="ctr" rtl="0">
                <a:spcBef>
                  <a:spcPts val="360"/>
                </a:spcBef>
                <a:spcAft>
                  <a:spcPts val="0"/>
                </a:spcAft>
                <a:buNone/>
              </a:pPr>
              <a:r>
                <a:rPr lang="es-GT" sz="1800" b="1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¿Con </a:t>
              </a:r>
              <a:r>
                <a:rPr lang="es-GT" sz="1800" b="1"/>
                <a:t>qué</a:t>
              </a:r>
              <a:r>
                <a:rPr lang="es-GT" sz="1800" b="1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 voy a  evaluar? </a:t>
              </a:r>
              <a:endParaRPr/>
            </a:p>
          </p:txBody>
        </p:sp>
        <p:cxnSp>
          <p:nvCxnSpPr>
            <p:cNvPr id="351" name="Google Shape;351;g14d35d49f6c_0_263"/>
            <p:cNvCxnSpPr/>
            <p:nvPr/>
          </p:nvCxnSpPr>
          <p:spPr>
            <a:xfrm>
              <a:off x="3851" y="1105"/>
              <a:ext cx="1500" cy="0"/>
            </a:xfrm>
            <a:prstGeom prst="straightConnector1">
              <a:avLst/>
            </a:prstGeom>
            <a:noFill/>
            <a:ln w="28575" cap="sq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2" name="Google Shape;352;g14d35d49f6c_0_263"/>
            <p:cNvCxnSpPr/>
            <p:nvPr/>
          </p:nvCxnSpPr>
          <p:spPr>
            <a:xfrm>
              <a:off x="3851" y="1716"/>
              <a:ext cx="1500" cy="0"/>
            </a:xfrm>
            <a:prstGeom prst="straightConnector1">
              <a:avLst/>
            </a:prstGeom>
            <a:noFill/>
            <a:ln w="63500" cap="sq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3" name="Google Shape;353;g14d35d49f6c_0_263"/>
            <p:cNvCxnSpPr/>
            <p:nvPr/>
          </p:nvCxnSpPr>
          <p:spPr>
            <a:xfrm>
              <a:off x="3851" y="1105"/>
              <a:ext cx="0" cy="600"/>
            </a:xfrm>
            <a:prstGeom prst="straightConnector1">
              <a:avLst/>
            </a:prstGeom>
            <a:noFill/>
            <a:ln w="63500" cap="sq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4" name="Google Shape;354;g14d35d49f6c_0_263"/>
            <p:cNvCxnSpPr/>
            <p:nvPr/>
          </p:nvCxnSpPr>
          <p:spPr>
            <a:xfrm>
              <a:off x="5348" y="1105"/>
              <a:ext cx="0" cy="600"/>
            </a:xfrm>
            <a:prstGeom prst="straightConnector1">
              <a:avLst/>
            </a:prstGeom>
            <a:noFill/>
            <a:ln w="28575" cap="sq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355" name="Google Shape;355;g14d35d49f6c_0_263"/>
          <p:cNvGrpSpPr/>
          <p:nvPr/>
        </p:nvGrpSpPr>
        <p:grpSpPr>
          <a:xfrm>
            <a:off x="5637213" y="3933825"/>
            <a:ext cx="3333750" cy="2381250"/>
            <a:chOff x="3628" y="2870"/>
            <a:chExt cx="2100" cy="1500"/>
          </a:xfrm>
        </p:grpSpPr>
        <p:sp>
          <p:nvSpPr>
            <p:cNvPr id="356" name="Google Shape;356;g14d35d49f6c_0_263"/>
            <p:cNvSpPr/>
            <p:nvPr/>
          </p:nvSpPr>
          <p:spPr>
            <a:xfrm>
              <a:off x="3628" y="2870"/>
              <a:ext cx="2100" cy="15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7" name="Google Shape;357;g14d35d49f6c_0_263"/>
            <p:cNvSpPr txBox="1"/>
            <p:nvPr/>
          </p:nvSpPr>
          <p:spPr>
            <a:xfrm>
              <a:off x="3787" y="2976"/>
              <a:ext cx="1800" cy="1200"/>
            </a:xfrm>
            <a:prstGeom prst="rect">
              <a:avLst/>
            </a:prstGeom>
            <a:solidFill>
              <a:schemeClr val="lt1">
                <a:alpha val="39610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-GT" sz="2000" b="1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Exposiciones orales</a:t>
              </a:r>
              <a:endParaRPr/>
            </a:p>
            <a:p>
              <a:pPr marL="0" marR="0" lvl="0" indent="0" algn="l" rtl="0">
                <a:spcBef>
                  <a:spcPts val="400"/>
                </a:spcBef>
                <a:spcAft>
                  <a:spcPts val="0"/>
                </a:spcAft>
                <a:buNone/>
              </a:pPr>
              <a:r>
                <a:rPr lang="es-GT" sz="2000" b="1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Lista de cotejos</a:t>
              </a:r>
              <a:endParaRPr/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-GT" sz="2000" b="1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Registro anecdótico</a:t>
              </a:r>
              <a:endParaRPr/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-GT" sz="2000" b="1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Registro descriptivo</a:t>
              </a:r>
              <a:endParaRPr/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-GT" sz="2000" b="1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Diario de clase</a:t>
              </a:r>
              <a:endParaRPr/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-GT" sz="2000" b="1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Guía de observación</a:t>
              </a:r>
              <a:r>
                <a:rPr lang="es-GT" sz="20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endParaRPr sz="20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58" name="Google Shape;358;g14d35d49f6c_0_263"/>
          <p:cNvGrpSpPr/>
          <p:nvPr/>
        </p:nvGrpSpPr>
        <p:grpSpPr>
          <a:xfrm>
            <a:off x="306418" y="1668906"/>
            <a:ext cx="2381250" cy="1954213"/>
            <a:chOff x="147" y="1071"/>
            <a:chExt cx="1500" cy="1231"/>
          </a:xfrm>
        </p:grpSpPr>
        <p:cxnSp>
          <p:nvCxnSpPr>
            <p:cNvPr id="359" name="Google Shape;359;g14d35d49f6c_0_263"/>
            <p:cNvCxnSpPr/>
            <p:nvPr/>
          </p:nvCxnSpPr>
          <p:spPr>
            <a:xfrm>
              <a:off x="918" y="1702"/>
              <a:ext cx="0" cy="600"/>
            </a:xfrm>
            <a:prstGeom prst="straightConnector1">
              <a:avLst/>
            </a:prstGeom>
            <a:noFill/>
            <a:ln w="57150" cap="flat" cmpd="sng">
              <a:solidFill>
                <a:srgbClr val="FFFF00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sp>
          <p:nvSpPr>
            <p:cNvPr id="360" name="Google Shape;360;g14d35d49f6c_0_263"/>
            <p:cNvSpPr/>
            <p:nvPr/>
          </p:nvSpPr>
          <p:spPr>
            <a:xfrm>
              <a:off x="147" y="1071"/>
              <a:ext cx="1500" cy="600"/>
            </a:xfrm>
            <a:prstGeom prst="rect">
              <a:avLst/>
            </a:prstGeom>
            <a:noFill/>
            <a:ln w="6350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-GT" sz="1600" b="1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Actividades de evaluación</a:t>
              </a:r>
              <a:endParaRPr sz="1600"/>
            </a:p>
            <a:p>
              <a:pPr marL="0" marR="0" lvl="0" indent="0" algn="ctr" rtl="0">
                <a:spcBef>
                  <a:spcPts val="360"/>
                </a:spcBef>
                <a:spcAft>
                  <a:spcPts val="0"/>
                </a:spcAft>
                <a:buNone/>
              </a:pPr>
              <a:r>
                <a:rPr lang="es-GT" sz="1600" b="1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¿Qué voy a evaluar?</a:t>
              </a:r>
              <a:endParaRPr sz="1600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5" name="Google Shape;365;g14d35d49f6c_0_29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24924"/>
            <a:ext cx="9144000" cy="231648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66" name="Google Shape;366;g14d35d49f6c_0_294"/>
          <p:cNvGrpSpPr/>
          <p:nvPr/>
        </p:nvGrpSpPr>
        <p:grpSpPr>
          <a:xfrm>
            <a:off x="88900" y="3284538"/>
            <a:ext cx="2857500" cy="3333750"/>
            <a:chOff x="0" y="2115"/>
            <a:chExt cx="1800" cy="2100"/>
          </a:xfrm>
        </p:grpSpPr>
        <p:sp>
          <p:nvSpPr>
            <p:cNvPr id="367" name="Google Shape;367;g14d35d49f6c_0_294"/>
            <p:cNvSpPr/>
            <p:nvPr/>
          </p:nvSpPr>
          <p:spPr>
            <a:xfrm>
              <a:off x="0" y="2115"/>
              <a:ext cx="1800" cy="2100"/>
            </a:xfrm>
            <a:prstGeom prst="roundRect">
              <a:avLst>
                <a:gd name="adj" fmla="val 16667"/>
              </a:avLst>
            </a:prstGeom>
            <a:solidFill>
              <a:schemeClr val="lt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8" name="Google Shape;368;g14d35d49f6c_0_294"/>
            <p:cNvSpPr txBox="1"/>
            <p:nvPr/>
          </p:nvSpPr>
          <p:spPr>
            <a:xfrm>
              <a:off x="122" y="2323"/>
              <a:ext cx="1500" cy="18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-GT" sz="1800" b="1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Maquetas / Redacciones / Informes / Trabajos escritos / Carteleras, dibujos, pinturas…/ Dramatizaciones y simulaciones/ Proyectos de trabajo.</a:t>
              </a:r>
              <a:r>
                <a:rPr lang="es-GT"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  </a:t>
              </a:r>
              <a:endParaRPr/>
            </a:p>
          </p:txBody>
        </p:sp>
      </p:grpSp>
      <p:grpSp>
        <p:nvGrpSpPr>
          <p:cNvPr id="369" name="Google Shape;369;g14d35d49f6c_0_294"/>
          <p:cNvGrpSpPr/>
          <p:nvPr/>
        </p:nvGrpSpPr>
        <p:grpSpPr>
          <a:xfrm>
            <a:off x="3078163" y="3644900"/>
            <a:ext cx="2381250" cy="2857501"/>
            <a:chOff x="1836" y="2341"/>
            <a:chExt cx="1500" cy="1800"/>
          </a:xfrm>
        </p:grpSpPr>
        <p:sp>
          <p:nvSpPr>
            <p:cNvPr id="370" name="Google Shape;370;g14d35d49f6c_0_294"/>
            <p:cNvSpPr/>
            <p:nvPr/>
          </p:nvSpPr>
          <p:spPr>
            <a:xfrm>
              <a:off x="1836" y="2341"/>
              <a:ext cx="1500" cy="1800"/>
            </a:xfrm>
            <a:prstGeom prst="roundRect">
              <a:avLst>
                <a:gd name="adj" fmla="val 16667"/>
              </a:avLst>
            </a:prstGeom>
            <a:solidFill>
              <a:schemeClr val="lt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1" name="Google Shape;371;g14d35d49f6c_0_294"/>
            <p:cNvSpPr txBox="1"/>
            <p:nvPr/>
          </p:nvSpPr>
          <p:spPr>
            <a:xfrm>
              <a:off x="1937" y="2614"/>
              <a:ext cx="1200" cy="1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-GT" sz="1800" b="1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Análisis de producción de los alumnos (orales, escritos, prácticos) </a:t>
              </a:r>
              <a:endParaRPr/>
            </a:p>
          </p:txBody>
        </p:sp>
      </p:grpSp>
      <p:grpSp>
        <p:nvGrpSpPr>
          <p:cNvPr id="372" name="Google Shape;372;g14d35d49f6c_0_294"/>
          <p:cNvGrpSpPr/>
          <p:nvPr/>
        </p:nvGrpSpPr>
        <p:grpSpPr>
          <a:xfrm>
            <a:off x="222250" y="1773238"/>
            <a:ext cx="2381250" cy="1490662"/>
            <a:chOff x="140" y="1113"/>
            <a:chExt cx="1500" cy="939"/>
          </a:xfrm>
        </p:grpSpPr>
        <p:sp>
          <p:nvSpPr>
            <p:cNvPr id="373" name="Google Shape;373;g14d35d49f6c_0_294"/>
            <p:cNvSpPr/>
            <p:nvPr/>
          </p:nvSpPr>
          <p:spPr>
            <a:xfrm>
              <a:off x="140" y="1113"/>
              <a:ext cx="1500" cy="600"/>
            </a:xfrm>
            <a:prstGeom prst="rect">
              <a:avLst/>
            </a:prstGeom>
            <a:solidFill>
              <a:schemeClr val="lt1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-GT" sz="2000" b="1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A</a:t>
              </a:r>
              <a:r>
                <a:rPr lang="es-GT" sz="1800" b="1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ctividades de evaluación</a:t>
              </a:r>
              <a:endParaRPr sz="1800"/>
            </a:p>
            <a:p>
              <a:pPr marL="0" marR="0" lvl="0" indent="0" algn="ctr" rtl="0">
                <a:spcBef>
                  <a:spcPts val="400"/>
                </a:spcBef>
                <a:spcAft>
                  <a:spcPts val="0"/>
                </a:spcAft>
                <a:buNone/>
              </a:pPr>
              <a:r>
                <a:rPr lang="es-GT" sz="1800" b="1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¿Qué voy a evaluar?</a:t>
              </a:r>
              <a:endParaRPr sz="1800"/>
            </a:p>
          </p:txBody>
        </p:sp>
        <p:cxnSp>
          <p:nvCxnSpPr>
            <p:cNvPr id="374" name="Google Shape;374;g14d35d49f6c_0_294"/>
            <p:cNvCxnSpPr/>
            <p:nvPr/>
          </p:nvCxnSpPr>
          <p:spPr>
            <a:xfrm>
              <a:off x="140" y="1724"/>
              <a:ext cx="1500" cy="0"/>
            </a:xfrm>
            <a:prstGeom prst="straightConnector1">
              <a:avLst/>
            </a:prstGeom>
            <a:solidFill>
              <a:schemeClr val="lt1"/>
            </a:solidFill>
            <a:ln w="28575" cap="sq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grpSp>
          <p:nvGrpSpPr>
            <p:cNvPr id="375" name="Google Shape;375;g14d35d49f6c_0_294"/>
            <p:cNvGrpSpPr/>
            <p:nvPr/>
          </p:nvGrpSpPr>
          <p:grpSpPr>
            <a:xfrm>
              <a:off x="140" y="1113"/>
              <a:ext cx="1500" cy="939"/>
              <a:chOff x="140" y="1113"/>
              <a:chExt cx="1500" cy="939"/>
            </a:xfrm>
          </p:grpSpPr>
          <p:cxnSp>
            <p:nvCxnSpPr>
              <p:cNvPr id="376" name="Google Shape;376;g14d35d49f6c_0_294"/>
              <p:cNvCxnSpPr/>
              <p:nvPr/>
            </p:nvCxnSpPr>
            <p:spPr>
              <a:xfrm>
                <a:off x="140" y="1113"/>
                <a:ext cx="1500" cy="0"/>
              </a:xfrm>
              <a:prstGeom prst="straightConnector1">
                <a:avLst/>
              </a:prstGeom>
              <a:solidFill>
                <a:schemeClr val="lt1"/>
              </a:solidFill>
              <a:ln w="28575" cap="sq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77" name="Google Shape;377;g14d35d49f6c_0_294"/>
              <p:cNvCxnSpPr/>
              <p:nvPr/>
            </p:nvCxnSpPr>
            <p:spPr>
              <a:xfrm>
                <a:off x="930" y="1752"/>
                <a:ext cx="0" cy="300"/>
              </a:xfrm>
              <a:prstGeom prst="straightConnector1">
                <a:avLst/>
              </a:prstGeom>
              <a:solidFill>
                <a:schemeClr val="lt1"/>
              </a:solidFill>
              <a:ln w="57150" cap="flat" cmpd="sng">
                <a:solidFill>
                  <a:srgbClr val="FFFF00"/>
                </a:solidFill>
                <a:prstDash val="solid"/>
                <a:round/>
                <a:headEnd type="none" w="med" len="med"/>
                <a:tailEnd type="triangle" w="med" len="med"/>
              </a:ln>
            </p:spPr>
          </p:cxnSp>
        </p:grpSp>
      </p:grpSp>
      <p:grpSp>
        <p:nvGrpSpPr>
          <p:cNvPr id="378" name="Google Shape;378;g14d35d49f6c_0_294"/>
          <p:cNvGrpSpPr/>
          <p:nvPr/>
        </p:nvGrpSpPr>
        <p:grpSpPr>
          <a:xfrm>
            <a:off x="3146425" y="1744663"/>
            <a:ext cx="2381250" cy="1844675"/>
            <a:chOff x="1891" y="1099"/>
            <a:chExt cx="1500" cy="1162"/>
          </a:xfrm>
        </p:grpSpPr>
        <p:cxnSp>
          <p:nvCxnSpPr>
            <p:cNvPr id="379" name="Google Shape;379;g14d35d49f6c_0_294"/>
            <p:cNvCxnSpPr/>
            <p:nvPr/>
          </p:nvCxnSpPr>
          <p:spPr>
            <a:xfrm>
              <a:off x="2608" y="1661"/>
              <a:ext cx="0" cy="600"/>
            </a:xfrm>
            <a:prstGeom prst="straightConnector1">
              <a:avLst/>
            </a:prstGeom>
            <a:solidFill>
              <a:schemeClr val="lt1"/>
            </a:solidFill>
            <a:ln w="57150" cap="flat" cmpd="sng">
              <a:solidFill>
                <a:srgbClr val="002060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sp>
          <p:nvSpPr>
            <p:cNvPr id="380" name="Google Shape;380;g14d35d49f6c_0_294"/>
            <p:cNvSpPr/>
            <p:nvPr/>
          </p:nvSpPr>
          <p:spPr>
            <a:xfrm>
              <a:off x="1891" y="1099"/>
              <a:ext cx="1500" cy="6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-GT" sz="1800" b="1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Técnicas </a:t>
              </a:r>
              <a:endParaRPr sz="1800"/>
            </a:p>
            <a:p>
              <a:pPr marL="0" marR="0" lvl="0" indent="0" algn="ctr" rtl="0">
                <a:spcBef>
                  <a:spcPts val="400"/>
                </a:spcBef>
                <a:spcAft>
                  <a:spcPts val="0"/>
                </a:spcAft>
                <a:buNone/>
              </a:pPr>
              <a:r>
                <a:rPr lang="es-GT" sz="1800" b="1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¿Qué  haré  para  evaluar? </a:t>
              </a:r>
              <a:endParaRPr sz="1800"/>
            </a:p>
          </p:txBody>
        </p:sp>
        <p:cxnSp>
          <p:nvCxnSpPr>
            <p:cNvPr id="381" name="Google Shape;381;g14d35d49f6c_0_294"/>
            <p:cNvCxnSpPr/>
            <p:nvPr/>
          </p:nvCxnSpPr>
          <p:spPr>
            <a:xfrm>
              <a:off x="1891" y="1099"/>
              <a:ext cx="1500" cy="0"/>
            </a:xfrm>
            <a:prstGeom prst="straightConnector1">
              <a:avLst/>
            </a:prstGeom>
            <a:solidFill>
              <a:schemeClr val="lt1"/>
            </a:solidFill>
            <a:ln w="28575" cap="sq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2" name="Google Shape;382;g14d35d49f6c_0_294"/>
            <p:cNvCxnSpPr/>
            <p:nvPr/>
          </p:nvCxnSpPr>
          <p:spPr>
            <a:xfrm>
              <a:off x="1891" y="1710"/>
              <a:ext cx="1500" cy="0"/>
            </a:xfrm>
            <a:prstGeom prst="straightConnector1">
              <a:avLst/>
            </a:prstGeom>
            <a:solidFill>
              <a:schemeClr val="lt1"/>
            </a:solidFill>
            <a:ln w="28575" cap="sq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3" name="Google Shape;383;g14d35d49f6c_0_294"/>
            <p:cNvCxnSpPr/>
            <p:nvPr/>
          </p:nvCxnSpPr>
          <p:spPr>
            <a:xfrm>
              <a:off x="1891" y="1099"/>
              <a:ext cx="0" cy="600"/>
            </a:xfrm>
            <a:prstGeom prst="straightConnector1">
              <a:avLst/>
            </a:prstGeom>
            <a:solidFill>
              <a:schemeClr val="lt1"/>
            </a:solidFill>
            <a:ln w="28575" cap="sq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4" name="Google Shape;384;g14d35d49f6c_0_294"/>
            <p:cNvCxnSpPr/>
            <p:nvPr/>
          </p:nvCxnSpPr>
          <p:spPr>
            <a:xfrm>
              <a:off x="3297" y="1099"/>
              <a:ext cx="0" cy="600"/>
            </a:xfrm>
            <a:prstGeom prst="straightConnector1">
              <a:avLst/>
            </a:prstGeom>
            <a:solidFill>
              <a:schemeClr val="lt1"/>
            </a:solidFill>
            <a:ln w="28575" cap="sq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385" name="Google Shape;385;g14d35d49f6c_0_294"/>
          <p:cNvGrpSpPr/>
          <p:nvPr/>
        </p:nvGrpSpPr>
        <p:grpSpPr>
          <a:xfrm>
            <a:off x="6113463" y="1754188"/>
            <a:ext cx="2381250" cy="2095500"/>
            <a:chOff x="3851" y="1105"/>
            <a:chExt cx="1500" cy="1320"/>
          </a:xfrm>
        </p:grpSpPr>
        <p:cxnSp>
          <p:nvCxnSpPr>
            <p:cNvPr id="386" name="Google Shape;386;g14d35d49f6c_0_294"/>
            <p:cNvCxnSpPr/>
            <p:nvPr/>
          </p:nvCxnSpPr>
          <p:spPr>
            <a:xfrm>
              <a:off x="4604" y="1525"/>
              <a:ext cx="0" cy="900"/>
            </a:xfrm>
            <a:prstGeom prst="straightConnector1">
              <a:avLst/>
            </a:prstGeom>
            <a:solidFill>
              <a:schemeClr val="lt1"/>
            </a:solidFill>
            <a:ln w="57150" cap="flat" cmpd="sng">
              <a:solidFill>
                <a:srgbClr val="FFFF00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sp>
          <p:nvSpPr>
            <p:cNvPr id="387" name="Google Shape;387;g14d35d49f6c_0_294"/>
            <p:cNvSpPr/>
            <p:nvPr/>
          </p:nvSpPr>
          <p:spPr>
            <a:xfrm>
              <a:off x="3851" y="1105"/>
              <a:ext cx="1500" cy="6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-GT" sz="1800" b="1">
                  <a:latin typeface="Calibri"/>
                  <a:ea typeface="Calibri"/>
                  <a:cs typeface="Calibri"/>
                  <a:sym typeface="Calibri"/>
                </a:rPr>
                <a:t>I</a:t>
              </a:r>
              <a:r>
                <a:rPr lang="es-GT" sz="1800" b="1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nstrumentos </a:t>
              </a:r>
              <a:endParaRPr sz="1800"/>
            </a:p>
            <a:p>
              <a:pPr marL="0" marR="0" lvl="0" indent="0" algn="ctr" rtl="0">
                <a:spcBef>
                  <a:spcPts val="400"/>
                </a:spcBef>
                <a:spcAft>
                  <a:spcPts val="0"/>
                </a:spcAft>
                <a:buNone/>
              </a:pPr>
              <a:r>
                <a:rPr lang="es-GT" sz="1800" b="1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¿Con </a:t>
              </a:r>
              <a:r>
                <a:rPr lang="es-GT" sz="1800" b="1">
                  <a:latin typeface="Calibri"/>
                  <a:ea typeface="Calibri"/>
                  <a:cs typeface="Calibri"/>
                  <a:sym typeface="Calibri"/>
                </a:rPr>
                <a:t>qué</a:t>
              </a:r>
              <a:r>
                <a:rPr lang="es-GT" sz="1800" b="1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 voy a  evaluar? </a:t>
              </a:r>
              <a:endParaRPr sz="1800"/>
            </a:p>
          </p:txBody>
        </p:sp>
        <p:cxnSp>
          <p:nvCxnSpPr>
            <p:cNvPr id="388" name="Google Shape;388;g14d35d49f6c_0_294"/>
            <p:cNvCxnSpPr/>
            <p:nvPr/>
          </p:nvCxnSpPr>
          <p:spPr>
            <a:xfrm>
              <a:off x="3851" y="1105"/>
              <a:ext cx="1500" cy="0"/>
            </a:xfrm>
            <a:prstGeom prst="straightConnector1">
              <a:avLst/>
            </a:prstGeom>
            <a:solidFill>
              <a:schemeClr val="lt1"/>
            </a:solidFill>
            <a:ln w="28575" cap="sq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9" name="Google Shape;389;g14d35d49f6c_0_294"/>
            <p:cNvCxnSpPr/>
            <p:nvPr/>
          </p:nvCxnSpPr>
          <p:spPr>
            <a:xfrm>
              <a:off x="3851" y="1716"/>
              <a:ext cx="1500" cy="0"/>
            </a:xfrm>
            <a:prstGeom prst="straightConnector1">
              <a:avLst/>
            </a:prstGeom>
            <a:solidFill>
              <a:schemeClr val="lt1"/>
            </a:solidFill>
            <a:ln w="28575" cap="sq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0" name="Google Shape;390;g14d35d49f6c_0_294"/>
            <p:cNvCxnSpPr/>
            <p:nvPr/>
          </p:nvCxnSpPr>
          <p:spPr>
            <a:xfrm>
              <a:off x="3851" y="1105"/>
              <a:ext cx="0" cy="600"/>
            </a:xfrm>
            <a:prstGeom prst="straightConnector1">
              <a:avLst/>
            </a:prstGeom>
            <a:solidFill>
              <a:schemeClr val="lt1"/>
            </a:solidFill>
            <a:ln w="28575" cap="sq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1" name="Google Shape;391;g14d35d49f6c_0_294"/>
            <p:cNvCxnSpPr/>
            <p:nvPr/>
          </p:nvCxnSpPr>
          <p:spPr>
            <a:xfrm>
              <a:off x="5348" y="1105"/>
              <a:ext cx="0" cy="600"/>
            </a:xfrm>
            <a:prstGeom prst="straightConnector1">
              <a:avLst/>
            </a:prstGeom>
            <a:solidFill>
              <a:schemeClr val="lt1"/>
            </a:solidFill>
            <a:ln w="28575" cap="sq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392" name="Google Shape;392;g14d35d49f6c_0_294"/>
          <p:cNvGrpSpPr/>
          <p:nvPr/>
        </p:nvGrpSpPr>
        <p:grpSpPr>
          <a:xfrm>
            <a:off x="5651500" y="3933825"/>
            <a:ext cx="3333750" cy="2381250"/>
            <a:chOff x="3470" y="2523"/>
            <a:chExt cx="2100" cy="1500"/>
          </a:xfrm>
        </p:grpSpPr>
        <p:sp>
          <p:nvSpPr>
            <p:cNvPr id="393" name="Google Shape;393;g14d35d49f6c_0_294"/>
            <p:cNvSpPr/>
            <p:nvPr/>
          </p:nvSpPr>
          <p:spPr>
            <a:xfrm>
              <a:off x="3470" y="2523"/>
              <a:ext cx="2100" cy="1500"/>
            </a:xfrm>
            <a:prstGeom prst="roundRect">
              <a:avLst>
                <a:gd name="adj" fmla="val 16667"/>
              </a:avLst>
            </a:prstGeom>
            <a:solidFill>
              <a:schemeClr val="lt1">
                <a:alpha val="39610"/>
              </a:schemeClr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4" name="Google Shape;394;g14d35d49f6c_0_294"/>
            <p:cNvSpPr txBox="1"/>
            <p:nvPr/>
          </p:nvSpPr>
          <p:spPr>
            <a:xfrm>
              <a:off x="3642" y="2706"/>
              <a:ext cx="1800" cy="1200"/>
            </a:xfrm>
            <a:prstGeom prst="rect">
              <a:avLst/>
            </a:prstGeom>
            <a:solidFill>
              <a:schemeClr val="lt1">
                <a:alpha val="39610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-GT" sz="1800" b="1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Escala de estimación</a:t>
              </a:r>
              <a:endParaRPr/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-GT" sz="1800" b="1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Lista de cotejos</a:t>
              </a:r>
              <a:endParaRPr/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-GT" sz="1800" b="1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Registro anecdótico</a:t>
              </a:r>
              <a:endParaRPr/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-GT" sz="1800" b="1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Registro descriptivo</a:t>
              </a:r>
              <a:endParaRPr/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-GT" sz="1800" b="1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Diario de clase</a:t>
              </a:r>
              <a:endParaRPr/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-GT" sz="1800" b="1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Guía de observación</a:t>
              </a:r>
              <a:endParaRPr/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-GT" sz="1800" b="1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Guía de Proyecto</a:t>
              </a:r>
              <a:r>
                <a:rPr lang="es-GT"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" name="Google Shape;399;g14d35d49f6c_0_32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24924"/>
            <a:ext cx="9144000" cy="231648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00" name="Google Shape;400;g14d35d49f6c_0_327"/>
          <p:cNvGrpSpPr/>
          <p:nvPr/>
        </p:nvGrpSpPr>
        <p:grpSpPr>
          <a:xfrm>
            <a:off x="88900" y="3284538"/>
            <a:ext cx="2857500" cy="1424893"/>
            <a:chOff x="0" y="2115"/>
            <a:chExt cx="1800" cy="2700"/>
          </a:xfrm>
        </p:grpSpPr>
        <p:sp>
          <p:nvSpPr>
            <p:cNvPr id="401" name="Google Shape;401;g14d35d49f6c_0_327"/>
            <p:cNvSpPr/>
            <p:nvPr/>
          </p:nvSpPr>
          <p:spPr>
            <a:xfrm>
              <a:off x="0" y="2115"/>
              <a:ext cx="1800" cy="2700"/>
            </a:xfrm>
            <a:prstGeom prst="roundRect">
              <a:avLst>
                <a:gd name="adj" fmla="val 16667"/>
              </a:avLst>
            </a:prstGeom>
            <a:solidFill>
              <a:schemeClr val="lt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2" name="Google Shape;402;g14d35d49f6c_0_327"/>
            <p:cNvSpPr txBox="1"/>
            <p:nvPr/>
          </p:nvSpPr>
          <p:spPr>
            <a:xfrm>
              <a:off x="122" y="2324"/>
              <a:ext cx="1500" cy="18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-GT" sz="1800" b="1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Debates / Entrevistas y Puestas en común</a:t>
              </a:r>
              <a:r>
                <a:rPr lang="es-GT" sz="2000" b="1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.</a:t>
              </a:r>
              <a:endParaRPr/>
            </a:p>
          </p:txBody>
        </p:sp>
      </p:grpSp>
      <p:grpSp>
        <p:nvGrpSpPr>
          <p:cNvPr id="403" name="Google Shape;403;g14d35d49f6c_0_327"/>
          <p:cNvGrpSpPr/>
          <p:nvPr/>
        </p:nvGrpSpPr>
        <p:grpSpPr>
          <a:xfrm>
            <a:off x="3078163" y="3644900"/>
            <a:ext cx="2381250" cy="1025728"/>
            <a:chOff x="1836" y="2341"/>
            <a:chExt cx="1500" cy="1800"/>
          </a:xfrm>
        </p:grpSpPr>
        <p:sp>
          <p:nvSpPr>
            <p:cNvPr id="404" name="Google Shape;404;g14d35d49f6c_0_327"/>
            <p:cNvSpPr/>
            <p:nvPr/>
          </p:nvSpPr>
          <p:spPr>
            <a:xfrm>
              <a:off x="1836" y="2341"/>
              <a:ext cx="1500" cy="1800"/>
            </a:xfrm>
            <a:prstGeom prst="roundRect">
              <a:avLst>
                <a:gd name="adj" fmla="val 16667"/>
              </a:avLst>
            </a:prstGeom>
            <a:solidFill>
              <a:schemeClr val="lt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5" name="Google Shape;405;g14d35d49f6c_0_327"/>
            <p:cNvSpPr txBox="1"/>
            <p:nvPr/>
          </p:nvSpPr>
          <p:spPr>
            <a:xfrm>
              <a:off x="1937" y="2614"/>
              <a:ext cx="1200" cy="1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-GT" sz="1800" b="1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Intercambio orales</a:t>
              </a:r>
              <a:r>
                <a:rPr lang="es-GT" sz="2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endParaRPr/>
            </a:p>
          </p:txBody>
        </p:sp>
      </p:grpSp>
      <p:grpSp>
        <p:nvGrpSpPr>
          <p:cNvPr id="406" name="Google Shape;406;g14d35d49f6c_0_327"/>
          <p:cNvGrpSpPr/>
          <p:nvPr/>
        </p:nvGrpSpPr>
        <p:grpSpPr>
          <a:xfrm>
            <a:off x="222250" y="1773238"/>
            <a:ext cx="2381250" cy="1490662"/>
            <a:chOff x="140" y="1113"/>
            <a:chExt cx="1500" cy="939"/>
          </a:xfrm>
        </p:grpSpPr>
        <p:sp>
          <p:nvSpPr>
            <p:cNvPr id="407" name="Google Shape;407;g14d35d49f6c_0_327"/>
            <p:cNvSpPr/>
            <p:nvPr/>
          </p:nvSpPr>
          <p:spPr>
            <a:xfrm>
              <a:off x="140" y="1113"/>
              <a:ext cx="1500" cy="600"/>
            </a:xfrm>
            <a:prstGeom prst="rect">
              <a:avLst/>
            </a:prstGeom>
            <a:solidFill>
              <a:schemeClr val="lt1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-GT" sz="1800" b="1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Actividades de evaluación</a:t>
              </a:r>
              <a:endParaRPr sz="1800"/>
            </a:p>
            <a:p>
              <a:pPr marL="0" marR="0" lvl="0" indent="0" algn="ctr" rtl="0">
                <a:spcBef>
                  <a:spcPts val="400"/>
                </a:spcBef>
                <a:spcAft>
                  <a:spcPts val="0"/>
                </a:spcAft>
                <a:buNone/>
              </a:pPr>
              <a:r>
                <a:rPr lang="es-GT" sz="1800" b="1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¿Qué voy a evaluar?</a:t>
              </a:r>
              <a:endParaRPr sz="1800"/>
            </a:p>
          </p:txBody>
        </p:sp>
        <p:cxnSp>
          <p:nvCxnSpPr>
            <p:cNvPr id="408" name="Google Shape;408;g14d35d49f6c_0_327"/>
            <p:cNvCxnSpPr/>
            <p:nvPr/>
          </p:nvCxnSpPr>
          <p:spPr>
            <a:xfrm>
              <a:off x="140" y="1724"/>
              <a:ext cx="1500" cy="0"/>
            </a:xfrm>
            <a:prstGeom prst="straightConnector1">
              <a:avLst/>
            </a:prstGeom>
            <a:solidFill>
              <a:schemeClr val="lt1"/>
            </a:solidFill>
            <a:ln w="28575" cap="sq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grpSp>
          <p:nvGrpSpPr>
            <p:cNvPr id="409" name="Google Shape;409;g14d35d49f6c_0_327"/>
            <p:cNvGrpSpPr/>
            <p:nvPr/>
          </p:nvGrpSpPr>
          <p:grpSpPr>
            <a:xfrm>
              <a:off x="140" y="1113"/>
              <a:ext cx="1500" cy="939"/>
              <a:chOff x="140" y="1113"/>
              <a:chExt cx="1500" cy="939"/>
            </a:xfrm>
          </p:grpSpPr>
          <p:cxnSp>
            <p:nvCxnSpPr>
              <p:cNvPr id="410" name="Google Shape;410;g14d35d49f6c_0_327"/>
              <p:cNvCxnSpPr/>
              <p:nvPr/>
            </p:nvCxnSpPr>
            <p:spPr>
              <a:xfrm>
                <a:off x="140" y="1113"/>
                <a:ext cx="1500" cy="0"/>
              </a:xfrm>
              <a:prstGeom prst="straightConnector1">
                <a:avLst/>
              </a:prstGeom>
              <a:solidFill>
                <a:schemeClr val="lt1"/>
              </a:solidFill>
              <a:ln w="28575" cap="sq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11" name="Google Shape;411;g14d35d49f6c_0_327"/>
              <p:cNvCxnSpPr/>
              <p:nvPr/>
            </p:nvCxnSpPr>
            <p:spPr>
              <a:xfrm>
                <a:off x="930" y="1752"/>
                <a:ext cx="0" cy="300"/>
              </a:xfrm>
              <a:prstGeom prst="straightConnector1">
                <a:avLst/>
              </a:prstGeom>
              <a:solidFill>
                <a:schemeClr val="lt1"/>
              </a:solidFill>
              <a:ln w="57150" cap="flat" cmpd="sng">
                <a:solidFill>
                  <a:srgbClr val="FFFF00"/>
                </a:solidFill>
                <a:prstDash val="solid"/>
                <a:round/>
                <a:headEnd type="none" w="med" len="med"/>
                <a:tailEnd type="triangle" w="med" len="med"/>
              </a:ln>
            </p:spPr>
          </p:cxnSp>
        </p:grpSp>
      </p:grpSp>
      <p:cxnSp>
        <p:nvCxnSpPr>
          <p:cNvPr id="412" name="Google Shape;412;g14d35d49f6c_0_327"/>
          <p:cNvCxnSpPr/>
          <p:nvPr/>
        </p:nvCxnSpPr>
        <p:spPr>
          <a:xfrm>
            <a:off x="4284663" y="2636838"/>
            <a:ext cx="0" cy="952500"/>
          </a:xfrm>
          <a:prstGeom prst="straightConnector1">
            <a:avLst/>
          </a:prstGeom>
          <a:noFill/>
          <a:ln w="57150" cap="flat" cmpd="sng">
            <a:solidFill>
              <a:srgbClr val="002060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413" name="Google Shape;413;g14d35d49f6c_0_327"/>
          <p:cNvSpPr/>
          <p:nvPr/>
        </p:nvSpPr>
        <p:spPr>
          <a:xfrm>
            <a:off x="3146425" y="1744663"/>
            <a:ext cx="2381250" cy="952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GT" sz="18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Técnicas </a:t>
            </a:r>
            <a:endParaRPr sz="1800"/>
          </a:p>
          <a:p>
            <a:pPr marL="0" marR="0" lvl="0" indent="0" algn="ctr" rtl="0">
              <a:spcBef>
                <a:spcPts val="400"/>
              </a:spcBef>
              <a:spcAft>
                <a:spcPts val="0"/>
              </a:spcAft>
              <a:buNone/>
            </a:pPr>
            <a:r>
              <a:rPr lang="es-GT" sz="18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¿Qué  haré  para  evaluar? </a:t>
            </a:r>
            <a:endParaRPr sz="1800"/>
          </a:p>
        </p:txBody>
      </p:sp>
      <p:cxnSp>
        <p:nvCxnSpPr>
          <p:cNvPr id="414" name="Google Shape;414;g14d35d49f6c_0_327"/>
          <p:cNvCxnSpPr/>
          <p:nvPr/>
        </p:nvCxnSpPr>
        <p:spPr>
          <a:xfrm>
            <a:off x="3146425" y="1744663"/>
            <a:ext cx="2381250" cy="0"/>
          </a:xfrm>
          <a:prstGeom prst="straightConnector1">
            <a:avLst/>
          </a:prstGeom>
          <a:noFill/>
          <a:ln w="28575" cap="sq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15" name="Google Shape;415;g14d35d49f6c_0_327"/>
          <p:cNvCxnSpPr/>
          <p:nvPr/>
        </p:nvCxnSpPr>
        <p:spPr>
          <a:xfrm>
            <a:off x="3146425" y="2714625"/>
            <a:ext cx="2381250" cy="0"/>
          </a:xfrm>
          <a:prstGeom prst="straightConnector1">
            <a:avLst/>
          </a:prstGeom>
          <a:noFill/>
          <a:ln w="28575" cap="sq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16" name="Google Shape;416;g14d35d49f6c_0_327"/>
          <p:cNvCxnSpPr/>
          <p:nvPr/>
        </p:nvCxnSpPr>
        <p:spPr>
          <a:xfrm>
            <a:off x="3146425" y="1744663"/>
            <a:ext cx="0" cy="952500"/>
          </a:xfrm>
          <a:prstGeom prst="straightConnector1">
            <a:avLst/>
          </a:prstGeom>
          <a:noFill/>
          <a:ln w="28575" cap="sq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17" name="Google Shape;417;g14d35d49f6c_0_327"/>
          <p:cNvCxnSpPr/>
          <p:nvPr/>
        </p:nvCxnSpPr>
        <p:spPr>
          <a:xfrm>
            <a:off x="5527675" y="1753388"/>
            <a:ext cx="0" cy="952500"/>
          </a:xfrm>
          <a:prstGeom prst="straightConnector1">
            <a:avLst/>
          </a:prstGeom>
          <a:noFill/>
          <a:ln w="28575" cap="sq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grpSp>
        <p:nvGrpSpPr>
          <p:cNvPr id="418" name="Google Shape;418;g14d35d49f6c_0_327"/>
          <p:cNvGrpSpPr/>
          <p:nvPr/>
        </p:nvGrpSpPr>
        <p:grpSpPr>
          <a:xfrm>
            <a:off x="6113463" y="1754188"/>
            <a:ext cx="2381250" cy="2095500"/>
            <a:chOff x="3851" y="1105"/>
            <a:chExt cx="1500" cy="1320"/>
          </a:xfrm>
        </p:grpSpPr>
        <p:cxnSp>
          <p:nvCxnSpPr>
            <p:cNvPr id="419" name="Google Shape;419;g14d35d49f6c_0_327"/>
            <p:cNvCxnSpPr/>
            <p:nvPr/>
          </p:nvCxnSpPr>
          <p:spPr>
            <a:xfrm>
              <a:off x="4604" y="1525"/>
              <a:ext cx="0" cy="900"/>
            </a:xfrm>
            <a:prstGeom prst="straightConnector1">
              <a:avLst/>
            </a:prstGeom>
            <a:noFill/>
            <a:ln w="57150" cap="flat" cmpd="sng">
              <a:solidFill>
                <a:srgbClr val="002060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sp>
          <p:nvSpPr>
            <p:cNvPr id="420" name="Google Shape;420;g14d35d49f6c_0_327"/>
            <p:cNvSpPr/>
            <p:nvPr/>
          </p:nvSpPr>
          <p:spPr>
            <a:xfrm>
              <a:off x="3851" y="1105"/>
              <a:ext cx="1500" cy="6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-GT" sz="1800" b="1">
                  <a:latin typeface="Calibri"/>
                  <a:ea typeface="Calibri"/>
                  <a:cs typeface="Calibri"/>
                  <a:sym typeface="Calibri"/>
                </a:rPr>
                <a:t>I</a:t>
              </a:r>
              <a:r>
                <a:rPr lang="es-GT" sz="1800" b="1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nstrumentos </a:t>
              </a:r>
              <a:endParaRPr sz="1800"/>
            </a:p>
            <a:p>
              <a:pPr marL="0" marR="0" lvl="0" indent="0" algn="ctr" rtl="0">
                <a:spcBef>
                  <a:spcPts val="400"/>
                </a:spcBef>
                <a:spcAft>
                  <a:spcPts val="0"/>
                </a:spcAft>
                <a:buNone/>
              </a:pPr>
              <a:r>
                <a:rPr lang="es-GT" sz="1800" b="1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¿Qué  haré  para  evaluar? </a:t>
              </a:r>
              <a:endParaRPr sz="1800"/>
            </a:p>
          </p:txBody>
        </p:sp>
        <p:cxnSp>
          <p:nvCxnSpPr>
            <p:cNvPr id="421" name="Google Shape;421;g14d35d49f6c_0_327"/>
            <p:cNvCxnSpPr/>
            <p:nvPr/>
          </p:nvCxnSpPr>
          <p:spPr>
            <a:xfrm>
              <a:off x="3851" y="1105"/>
              <a:ext cx="1500" cy="0"/>
            </a:xfrm>
            <a:prstGeom prst="straightConnector1">
              <a:avLst/>
            </a:prstGeom>
            <a:noFill/>
            <a:ln w="28575" cap="sq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2" name="Google Shape;422;g14d35d49f6c_0_327"/>
            <p:cNvCxnSpPr/>
            <p:nvPr/>
          </p:nvCxnSpPr>
          <p:spPr>
            <a:xfrm>
              <a:off x="3851" y="1716"/>
              <a:ext cx="1500" cy="0"/>
            </a:xfrm>
            <a:prstGeom prst="straightConnector1">
              <a:avLst/>
            </a:prstGeom>
            <a:noFill/>
            <a:ln w="28575" cap="sq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3" name="Google Shape;423;g14d35d49f6c_0_327"/>
            <p:cNvCxnSpPr/>
            <p:nvPr/>
          </p:nvCxnSpPr>
          <p:spPr>
            <a:xfrm>
              <a:off x="3851" y="1105"/>
              <a:ext cx="0" cy="600"/>
            </a:xfrm>
            <a:prstGeom prst="straightConnector1">
              <a:avLst/>
            </a:prstGeom>
            <a:noFill/>
            <a:ln w="28575" cap="sq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4" name="Google Shape;424;g14d35d49f6c_0_327"/>
            <p:cNvCxnSpPr/>
            <p:nvPr/>
          </p:nvCxnSpPr>
          <p:spPr>
            <a:xfrm>
              <a:off x="5348" y="1105"/>
              <a:ext cx="0" cy="600"/>
            </a:xfrm>
            <a:prstGeom prst="straightConnector1">
              <a:avLst/>
            </a:prstGeom>
            <a:noFill/>
            <a:ln w="28575" cap="sq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425" name="Google Shape;425;g14d35d49f6c_0_327"/>
          <p:cNvGrpSpPr/>
          <p:nvPr/>
        </p:nvGrpSpPr>
        <p:grpSpPr>
          <a:xfrm>
            <a:off x="5651500" y="3933825"/>
            <a:ext cx="3333750" cy="2381250"/>
            <a:chOff x="3470" y="2523"/>
            <a:chExt cx="2100" cy="1500"/>
          </a:xfrm>
        </p:grpSpPr>
        <p:sp>
          <p:nvSpPr>
            <p:cNvPr id="426" name="Google Shape;426;g14d35d49f6c_0_327"/>
            <p:cNvSpPr/>
            <p:nvPr/>
          </p:nvSpPr>
          <p:spPr>
            <a:xfrm>
              <a:off x="3470" y="2523"/>
              <a:ext cx="2100" cy="1500"/>
            </a:xfrm>
            <a:prstGeom prst="roundRect">
              <a:avLst>
                <a:gd name="adj" fmla="val 16667"/>
              </a:avLst>
            </a:prstGeom>
            <a:solidFill>
              <a:schemeClr val="lt1">
                <a:alpha val="39610"/>
              </a:schemeClr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7" name="Google Shape;427;g14d35d49f6c_0_327"/>
            <p:cNvSpPr txBox="1"/>
            <p:nvPr/>
          </p:nvSpPr>
          <p:spPr>
            <a:xfrm>
              <a:off x="3642" y="2706"/>
              <a:ext cx="1800" cy="1200"/>
            </a:xfrm>
            <a:prstGeom prst="rect">
              <a:avLst/>
            </a:prstGeom>
            <a:solidFill>
              <a:schemeClr val="lt1">
                <a:alpha val="39610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-GT" sz="1800" b="1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Escala de estimación</a:t>
              </a:r>
              <a:endParaRPr sz="1800"/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-GT" sz="1800" b="1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Lista de cotejos</a:t>
              </a:r>
              <a:endParaRPr sz="1800"/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-GT" sz="1800" b="1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Registro anecdótico</a:t>
              </a:r>
              <a:endParaRPr sz="1800"/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-GT" sz="1800" b="1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Registro descriptivo</a:t>
              </a:r>
              <a:endParaRPr sz="1800"/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-GT" sz="1800" b="1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Diario de clase</a:t>
              </a:r>
              <a:endParaRPr sz="1800"/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-GT" sz="1800" b="1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Cuestionario</a:t>
              </a:r>
              <a:r>
                <a:rPr lang="es-GT" sz="20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2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s-GT"/>
              <a:t>Documento</a:t>
            </a:r>
            <a:endParaRPr/>
          </a:p>
        </p:txBody>
      </p:sp>
      <p:pic>
        <p:nvPicPr>
          <p:cNvPr id="181" name="Google Shape;181;p2"/>
          <p:cNvPicPr preferRelativeResize="0"/>
          <p:nvPr/>
        </p:nvPicPr>
        <p:blipFill rotWithShape="1">
          <a:blip r:embed="rId3">
            <a:alphaModFix/>
          </a:blip>
          <a:srcRect b="66267"/>
          <a:stretch/>
        </p:blipFill>
        <p:spPr>
          <a:xfrm>
            <a:off x="0" y="0"/>
            <a:ext cx="9144000" cy="2313432"/>
          </a:xfrm>
          <a:prstGeom prst="rect">
            <a:avLst/>
          </a:prstGeom>
          <a:noFill/>
          <a:ln>
            <a:noFill/>
          </a:ln>
        </p:spPr>
      </p:pic>
      <p:sp>
        <p:nvSpPr>
          <p:cNvPr id="182" name="Google Shape;182;p2"/>
          <p:cNvSpPr txBox="1"/>
          <p:nvPr/>
        </p:nvSpPr>
        <p:spPr>
          <a:xfrm>
            <a:off x="476338" y="1256704"/>
            <a:ext cx="6864620" cy="7991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F3864"/>
              </a:buClr>
              <a:buSzPts val="3400"/>
              <a:buFont typeface="Arial Rounded"/>
              <a:buNone/>
            </a:pPr>
            <a:r>
              <a:rPr lang="es-GT" sz="3400" b="0" i="0" u="none" strike="noStrike" cap="none">
                <a:solidFill>
                  <a:srgbClr val="1F3864"/>
                </a:solidFill>
                <a:latin typeface="Arial Rounded"/>
                <a:ea typeface="Arial Rounded"/>
                <a:cs typeface="Arial Rounded"/>
                <a:sym typeface="Arial Rounded"/>
              </a:rPr>
              <a:t>Competencias a desarrollar</a:t>
            </a:r>
            <a:endParaRPr/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</a:pPr>
            <a:endParaRPr sz="45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83" name="Google Shape;183;p2"/>
          <p:cNvGrpSpPr/>
          <p:nvPr/>
        </p:nvGrpSpPr>
        <p:grpSpPr>
          <a:xfrm>
            <a:off x="2103343" y="2314761"/>
            <a:ext cx="4937313" cy="4061341"/>
            <a:chOff x="579343" y="1329"/>
            <a:chExt cx="4937313" cy="4061341"/>
          </a:xfrm>
        </p:grpSpPr>
        <p:sp>
          <p:nvSpPr>
            <p:cNvPr id="184" name="Google Shape;184;p2"/>
            <p:cNvSpPr/>
            <p:nvPr/>
          </p:nvSpPr>
          <p:spPr>
            <a:xfrm rot="10800000">
              <a:off x="1462816" y="1329"/>
              <a:ext cx="4053840" cy="1766947"/>
            </a:xfrm>
            <a:prstGeom prst="homePlate">
              <a:avLst>
                <a:gd name="adj" fmla="val 50000"/>
              </a:avLst>
            </a:prstGeom>
            <a:solidFill>
              <a:srgbClr val="599BD5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185;p2"/>
            <p:cNvSpPr txBox="1"/>
            <p:nvPr/>
          </p:nvSpPr>
          <p:spPr>
            <a:xfrm>
              <a:off x="1904553" y="1329"/>
              <a:ext cx="3612103" cy="17669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779175" tIns="57150" rIns="106675" bIns="5715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500"/>
                <a:buFont typeface="Calibri"/>
                <a:buNone/>
              </a:pPr>
              <a:r>
                <a:rPr lang="es-GT" sz="15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Relaciona los elementos de la evaluación para determinar el enfoque, el momento y los actores involucrados.</a:t>
              </a:r>
              <a:endParaRPr sz="15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ctr" rtl="0">
                <a:lnSpc>
                  <a:spcPct val="90000"/>
                </a:lnSpc>
                <a:spcBef>
                  <a:spcPts val="525"/>
                </a:spcBef>
                <a:spcAft>
                  <a:spcPts val="0"/>
                </a:spcAft>
                <a:buClr>
                  <a:schemeClr val="dk1"/>
                </a:buClr>
                <a:buSzPts val="1500"/>
                <a:buFont typeface="Calibri"/>
                <a:buNone/>
              </a:pPr>
              <a:endParaRPr sz="15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6" name="Google Shape;186;p2"/>
            <p:cNvSpPr/>
            <p:nvPr/>
          </p:nvSpPr>
          <p:spPr>
            <a:xfrm>
              <a:off x="579343" y="1329"/>
              <a:ext cx="1766947" cy="1766947"/>
            </a:xfrm>
            <a:prstGeom prst="ellipse">
              <a:avLst/>
            </a:prstGeom>
            <a:blipFill rotWithShape="1">
              <a:blip r:embed="rId4">
                <a:alphaModFix/>
              </a:blip>
              <a:stretch>
                <a:fillRect/>
              </a:stretch>
            </a:blip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187;p2"/>
            <p:cNvSpPr/>
            <p:nvPr/>
          </p:nvSpPr>
          <p:spPr>
            <a:xfrm rot="10800000">
              <a:off x="1462816" y="2295723"/>
              <a:ext cx="4053840" cy="1766947"/>
            </a:xfrm>
            <a:prstGeom prst="homePlate">
              <a:avLst>
                <a:gd name="adj" fmla="val 50000"/>
              </a:avLst>
            </a:prstGeom>
            <a:solidFill>
              <a:srgbClr val="6FAB46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188;p2"/>
            <p:cNvSpPr txBox="1"/>
            <p:nvPr/>
          </p:nvSpPr>
          <p:spPr>
            <a:xfrm>
              <a:off x="1904553" y="2295723"/>
              <a:ext cx="3612103" cy="17669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779175" tIns="57150" rIns="106675" bIns="5715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500"/>
                <a:buFont typeface="Calibri"/>
                <a:buNone/>
              </a:pPr>
              <a:r>
                <a:rPr lang="es-GT" sz="15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Implementa un proceso de evaluación siguiendo una ruta lógica establecida que le permitirá evidenciar el nivel alcanzado de los resultados de aprendizaje.</a:t>
              </a:r>
              <a:endParaRPr sz="15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ctr" rtl="0">
                <a:lnSpc>
                  <a:spcPct val="90000"/>
                </a:lnSpc>
                <a:spcBef>
                  <a:spcPts val="525"/>
                </a:spcBef>
                <a:spcAft>
                  <a:spcPts val="0"/>
                </a:spcAft>
                <a:buClr>
                  <a:schemeClr val="dk1"/>
                </a:buClr>
                <a:buSzPts val="1500"/>
                <a:buFont typeface="Calibri"/>
                <a:buNone/>
              </a:pPr>
              <a:endParaRPr sz="15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9" name="Google Shape;189;p2"/>
            <p:cNvSpPr/>
            <p:nvPr/>
          </p:nvSpPr>
          <p:spPr>
            <a:xfrm>
              <a:off x="579343" y="2295723"/>
              <a:ext cx="1766947" cy="1766947"/>
            </a:xfrm>
            <a:prstGeom prst="ellipse">
              <a:avLst/>
            </a:prstGeom>
            <a:blipFill rotWithShape="1">
              <a:blip r:embed="rId5">
                <a:alphaModFix/>
              </a:blip>
              <a:stretch>
                <a:fillRect/>
              </a:stretch>
            </a:blip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2" name="Google Shape;432;g14d35d49f6c_0_36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24924"/>
            <a:ext cx="9144000" cy="231648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33" name="Google Shape;433;g14d35d49f6c_0_360"/>
          <p:cNvGrpSpPr/>
          <p:nvPr/>
        </p:nvGrpSpPr>
        <p:grpSpPr>
          <a:xfrm>
            <a:off x="71438" y="3284538"/>
            <a:ext cx="2857500" cy="952499"/>
            <a:chOff x="793" y="3249"/>
            <a:chExt cx="1800" cy="600"/>
          </a:xfrm>
        </p:grpSpPr>
        <p:sp>
          <p:nvSpPr>
            <p:cNvPr id="434" name="Google Shape;434;g14d35d49f6c_0_360"/>
            <p:cNvSpPr/>
            <p:nvPr/>
          </p:nvSpPr>
          <p:spPr>
            <a:xfrm>
              <a:off x="793" y="3249"/>
              <a:ext cx="1800" cy="600"/>
            </a:xfrm>
            <a:prstGeom prst="roundRect">
              <a:avLst>
                <a:gd name="adj" fmla="val 16667"/>
              </a:avLst>
            </a:prstGeom>
            <a:solidFill>
              <a:schemeClr val="lt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5" name="Google Shape;435;g14d35d49f6c_0_360"/>
            <p:cNvSpPr txBox="1"/>
            <p:nvPr/>
          </p:nvSpPr>
          <p:spPr>
            <a:xfrm>
              <a:off x="888" y="3399"/>
              <a:ext cx="1500" cy="3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-GT" sz="1800" b="1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Rendimiento</a:t>
              </a:r>
              <a:endParaRPr sz="1800"/>
            </a:p>
          </p:txBody>
        </p:sp>
      </p:grpSp>
      <p:grpSp>
        <p:nvGrpSpPr>
          <p:cNvPr id="436" name="Google Shape;436;g14d35d49f6c_0_360"/>
          <p:cNvGrpSpPr/>
          <p:nvPr/>
        </p:nvGrpSpPr>
        <p:grpSpPr>
          <a:xfrm>
            <a:off x="3078163" y="3644900"/>
            <a:ext cx="2381250" cy="952501"/>
            <a:chOff x="1939" y="2296"/>
            <a:chExt cx="1500" cy="600"/>
          </a:xfrm>
        </p:grpSpPr>
        <p:sp>
          <p:nvSpPr>
            <p:cNvPr id="437" name="Google Shape;437;g14d35d49f6c_0_360"/>
            <p:cNvSpPr/>
            <p:nvPr/>
          </p:nvSpPr>
          <p:spPr>
            <a:xfrm>
              <a:off x="1939" y="2296"/>
              <a:ext cx="1500" cy="600"/>
            </a:xfrm>
            <a:prstGeom prst="roundRect">
              <a:avLst>
                <a:gd name="adj" fmla="val 16667"/>
              </a:avLst>
            </a:prstGeom>
            <a:solidFill>
              <a:schemeClr val="lt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8" name="Google Shape;438;g14d35d49f6c_0_360"/>
            <p:cNvSpPr txBox="1"/>
            <p:nvPr/>
          </p:nvSpPr>
          <p:spPr>
            <a:xfrm>
              <a:off x="2040" y="2308"/>
              <a:ext cx="1200" cy="3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-GT" sz="1800" b="1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Pruebas escritas</a:t>
              </a:r>
              <a:r>
                <a:rPr lang="es-GT" sz="20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endParaRPr/>
            </a:p>
          </p:txBody>
        </p:sp>
      </p:grpSp>
      <p:grpSp>
        <p:nvGrpSpPr>
          <p:cNvPr id="439" name="Google Shape;439;g14d35d49f6c_0_360"/>
          <p:cNvGrpSpPr/>
          <p:nvPr/>
        </p:nvGrpSpPr>
        <p:grpSpPr>
          <a:xfrm>
            <a:off x="222250" y="1773238"/>
            <a:ext cx="2381250" cy="1490662"/>
            <a:chOff x="140" y="1113"/>
            <a:chExt cx="1500" cy="939"/>
          </a:xfrm>
        </p:grpSpPr>
        <p:sp>
          <p:nvSpPr>
            <p:cNvPr id="440" name="Google Shape;440;g14d35d49f6c_0_360"/>
            <p:cNvSpPr/>
            <p:nvPr/>
          </p:nvSpPr>
          <p:spPr>
            <a:xfrm>
              <a:off x="140" y="1113"/>
              <a:ext cx="1500" cy="600"/>
            </a:xfrm>
            <a:prstGeom prst="rect">
              <a:avLst/>
            </a:prstGeom>
            <a:solidFill>
              <a:schemeClr val="lt1"/>
            </a:solidFill>
            <a:ln w="952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-GT" sz="1800" b="1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Actividades de evaluación</a:t>
              </a:r>
              <a:endParaRPr sz="1800"/>
            </a:p>
            <a:p>
              <a:pPr marL="0" marR="0" lvl="0" indent="0" algn="ctr" rtl="0">
                <a:spcBef>
                  <a:spcPts val="400"/>
                </a:spcBef>
                <a:spcAft>
                  <a:spcPts val="0"/>
                </a:spcAft>
                <a:buNone/>
              </a:pPr>
              <a:r>
                <a:rPr lang="es-GT" sz="1800" b="1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¿Qué voy a evaluar?</a:t>
              </a:r>
              <a:endParaRPr sz="1800"/>
            </a:p>
          </p:txBody>
        </p:sp>
        <p:cxnSp>
          <p:nvCxnSpPr>
            <p:cNvPr id="441" name="Google Shape;441;g14d35d49f6c_0_360"/>
            <p:cNvCxnSpPr/>
            <p:nvPr/>
          </p:nvCxnSpPr>
          <p:spPr>
            <a:xfrm>
              <a:off x="140" y="1724"/>
              <a:ext cx="1500" cy="0"/>
            </a:xfrm>
            <a:prstGeom prst="straightConnector1">
              <a:avLst/>
            </a:prstGeom>
            <a:noFill/>
            <a:ln w="28575" cap="sq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grpSp>
          <p:nvGrpSpPr>
            <p:cNvPr id="442" name="Google Shape;442;g14d35d49f6c_0_360"/>
            <p:cNvGrpSpPr/>
            <p:nvPr/>
          </p:nvGrpSpPr>
          <p:grpSpPr>
            <a:xfrm>
              <a:off x="140" y="1113"/>
              <a:ext cx="1500" cy="939"/>
              <a:chOff x="140" y="1113"/>
              <a:chExt cx="1500" cy="939"/>
            </a:xfrm>
          </p:grpSpPr>
          <p:cxnSp>
            <p:nvCxnSpPr>
              <p:cNvPr id="443" name="Google Shape;443;g14d35d49f6c_0_360"/>
              <p:cNvCxnSpPr/>
              <p:nvPr/>
            </p:nvCxnSpPr>
            <p:spPr>
              <a:xfrm>
                <a:off x="140" y="1113"/>
                <a:ext cx="1500" cy="0"/>
              </a:xfrm>
              <a:prstGeom prst="straightConnector1">
                <a:avLst/>
              </a:prstGeom>
              <a:noFill/>
              <a:ln w="28575" cap="sq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44" name="Google Shape;444;g14d35d49f6c_0_360"/>
              <p:cNvCxnSpPr/>
              <p:nvPr/>
            </p:nvCxnSpPr>
            <p:spPr>
              <a:xfrm>
                <a:off x="930" y="1752"/>
                <a:ext cx="0" cy="300"/>
              </a:xfrm>
              <a:prstGeom prst="straightConnector1">
                <a:avLst/>
              </a:prstGeom>
              <a:noFill/>
              <a:ln w="57150" cap="flat" cmpd="sng">
                <a:solidFill>
                  <a:srgbClr val="002060"/>
                </a:solidFill>
                <a:prstDash val="solid"/>
                <a:round/>
                <a:headEnd type="none" w="med" len="med"/>
                <a:tailEnd type="triangle" w="med" len="med"/>
              </a:ln>
            </p:spPr>
          </p:cxnSp>
        </p:grpSp>
      </p:grpSp>
      <p:cxnSp>
        <p:nvCxnSpPr>
          <p:cNvPr id="445" name="Google Shape;445;g14d35d49f6c_0_360"/>
          <p:cNvCxnSpPr/>
          <p:nvPr/>
        </p:nvCxnSpPr>
        <p:spPr>
          <a:xfrm>
            <a:off x="4284663" y="2636838"/>
            <a:ext cx="0" cy="952500"/>
          </a:xfrm>
          <a:prstGeom prst="straightConnector1">
            <a:avLst/>
          </a:prstGeom>
          <a:solidFill>
            <a:schemeClr val="lt1"/>
          </a:solidFill>
          <a:ln w="57150" cap="flat" cmpd="sng">
            <a:solidFill>
              <a:srgbClr val="FFFF00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446" name="Google Shape;446;g14d35d49f6c_0_360"/>
          <p:cNvSpPr/>
          <p:nvPr/>
        </p:nvSpPr>
        <p:spPr>
          <a:xfrm>
            <a:off x="3146425" y="1744663"/>
            <a:ext cx="2381250" cy="952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GT" sz="18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Técnicas </a:t>
            </a:r>
            <a:endParaRPr sz="1800"/>
          </a:p>
          <a:p>
            <a:pPr marL="0" marR="0" lvl="0" indent="0" algn="ctr" rtl="0">
              <a:spcBef>
                <a:spcPts val="400"/>
              </a:spcBef>
              <a:spcAft>
                <a:spcPts val="0"/>
              </a:spcAft>
              <a:buNone/>
            </a:pPr>
            <a:r>
              <a:rPr lang="es-GT" sz="18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¿Qué  haré  para  evaluar? </a:t>
            </a:r>
            <a:endParaRPr sz="1800"/>
          </a:p>
        </p:txBody>
      </p:sp>
      <p:cxnSp>
        <p:nvCxnSpPr>
          <p:cNvPr id="447" name="Google Shape;447;g14d35d49f6c_0_360"/>
          <p:cNvCxnSpPr/>
          <p:nvPr/>
        </p:nvCxnSpPr>
        <p:spPr>
          <a:xfrm>
            <a:off x="3146425" y="1744663"/>
            <a:ext cx="2381250" cy="0"/>
          </a:xfrm>
          <a:prstGeom prst="straightConnector1">
            <a:avLst/>
          </a:prstGeom>
          <a:solidFill>
            <a:schemeClr val="lt1"/>
          </a:solidFill>
          <a:ln w="28575" cap="sq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48" name="Google Shape;448;g14d35d49f6c_0_360"/>
          <p:cNvCxnSpPr/>
          <p:nvPr/>
        </p:nvCxnSpPr>
        <p:spPr>
          <a:xfrm>
            <a:off x="3146425" y="2714625"/>
            <a:ext cx="2381250" cy="0"/>
          </a:xfrm>
          <a:prstGeom prst="straightConnector1">
            <a:avLst/>
          </a:prstGeom>
          <a:solidFill>
            <a:schemeClr val="lt1"/>
          </a:solidFill>
          <a:ln w="28575" cap="sq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49" name="Google Shape;449;g14d35d49f6c_0_360"/>
          <p:cNvCxnSpPr/>
          <p:nvPr/>
        </p:nvCxnSpPr>
        <p:spPr>
          <a:xfrm>
            <a:off x="3146425" y="1744663"/>
            <a:ext cx="0" cy="952500"/>
          </a:xfrm>
          <a:prstGeom prst="straightConnector1">
            <a:avLst/>
          </a:prstGeom>
          <a:solidFill>
            <a:schemeClr val="lt1"/>
          </a:solidFill>
          <a:ln w="28575" cap="sq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50" name="Google Shape;450;g14d35d49f6c_0_360"/>
          <p:cNvCxnSpPr/>
          <p:nvPr/>
        </p:nvCxnSpPr>
        <p:spPr>
          <a:xfrm>
            <a:off x="5527675" y="1744663"/>
            <a:ext cx="0" cy="952500"/>
          </a:xfrm>
          <a:prstGeom prst="straightConnector1">
            <a:avLst/>
          </a:prstGeom>
          <a:solidFill>
            <a:schemeClr val="lt1"/>
          </a:solidFill>
          <a:ln w="28575" cap="sq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grpSp>
        <p:nvGrpSpPr>
          <p:cNvPr id="451" name="Google Shape;451;g14d35d49f6c_0_360"/>
          <p:cNvGrpSpPr/>
          <p:nvPr/>
        </p:nvGrpSpPr>
        <p:grpSpPr>
          <a:xfrm>
            <a:off x="6141388" y="1773238"/>
            <a:ext cx="2381250" cy="2095500"/>
            <a:chOff x="3851" y="1105"/>
            <a:chExt cx="1500" cy="1320"/>
          </a:xfrm>
        </p:grpSpPr>
        <p:cxnSp>
          <p:nvCxnSpPr>
            <p:cNvPr id="452" name="Google Shape;452;g14d35d49f6c_0_360"/>
            <p:cNvCxnSpPr/>
            <p:nvPr/>
          </p:nvCxnSpPr>
          <p:spPr>
            <a:xfrm>
              <a:off x="4604" y="1525"/>
              <a:ext cx="0" cy="900"/>
            </a:xfrm>
            <a:prstGeom prst="straightConnector1">
              <a:avLst/>
            </a:prstGeom>
            <a:solidFill>
              <a:schemeClr val="lt1"/>
            </a:solidFill>
            <a:ln w="57150" cap="flat" cmpd="sng">
              <a:solidFill>
                <a:srgbClr val="002060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sp>
          <p:nvSpPr>
            <p:cNvPr id="453" name="Google Shape;453;g14d35d49f6c_0_360"/>
            <p:cNvSpPr/>
            <p:nvPr/>
          </p:nvSpPr>
          <p:spPr>
            <a:xfrm>
              <a:off x="3851" y="1105"/>
              <a:ext cx="1500" cy="6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-GT" sz="1800" b="1">
                  <a:latin typeface="Calibri"/>
                  <a:ea typeface="Calibri"/>
                  <a:cs typeface="Calibri"/>
                  <a:sym typeface="Calibri"/>
                </a:rPr>
                <a:t>I</a:t>
              </a:r>
              <a:r>
                <a:rPr lang="es-GT" sz="1800" b="1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nstrumentos </a:t>
              </a:r>
              <a:endParaRPr sz="1800"/>
            </a:p>
            <a:p>
              <a:pPr marL="0" marR="0" lvl="0" indent="0" algn="ctr" rtl="0">
                <a:spcBef>
                  <a:spcPts val="400"/>
                </a:spcBef>
                <a:spcAft>
                  <a:spcPts val="0"/>
                </a:spcAft>
                <a:buNone/>
              </a:pPr>
              <a:r>
                <a:rPr lang="es-GT" sz="1800" b="1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¿Con </a:t>
              </a:r>
              <a:r>
                <a:rPr lang="es-GT" sz="1800" b="1">
                  <a:latin typeface="Calibri"/>
                  <a:ea typeface="Calibri"/>
                  <a:cs typeface="Calibri"/>
                  <a:sym typeface="Calibri"/>
                </a:rPr>
                <a:t>qué</a:t>
              </a:r>
              <a:r>
                <a:rPr lang="es-GT" sz="1800" b="1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 voy a  evaluar? </a:t>
              </a:r>
              <a:endParaRPr sz="1800"/>
            </a:p>
          </p:txBody>
        </p:sp>
        <p:cxnSp>
          <p:nvCxnSpPr>
            <p:cNvPr id="454" name="Google Shape;454;g14d35d49f6c_0_360"/>
            <p:cNvCxnSpPr/>
            <p:nvPr/>
          </p:nvCxnSpPr>
          <p:spPr>
            <a:xfrm>
              <a:off x="3851" y="1105"/>
              <a:ext cx="1500" cy="0"/>
            </a:xfrm>
            <a:prstGeom prst="straightConnector1">
              <a:avLst/>
            </a:prstGeom>
            <a:solidFill>
              <a:schemeClr val="lt1"/>
            </a:solidFill>
            <a:ln w="28575" cap="sq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55" name="Google Shape;455;g14d35d49f6c_0_360"/>
            <p:cNvCxnSpPr/>
            <p:nvPr/>
          </p:nvCxnSpPr>
          <p:spPr>
            <a:xfrm>
              <a:off x="3851" y="1716"/>
              <a:ext cx="1500" cy="0"/>
            </a:xfrm>
            <a:prstGeom prst="straightConnector1">
              <a:avLst/>
            </a:prstGeom>
            <a:solidFill>
              <a:schemeClr val="lt1"/>
            </a:solidFill>
            <a:ln w="28575" cap="sq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56" name="Google Shape;456;g14d35d49f6c_0_360"/>
            <p:cNvCxnSpPr/>
            <p:nvPr/>
          </p:nvCxnSpPr>
          <p:spPr>
            <a:xfrm>
              <a:off x="3851" y="1105"/>
              <a:ext cx="0" cy="600"/>
            </a:xfrm>
            <a:prstGeom prst="straightConnector1">
              <a:avLst/>
            </a:prstGeom>
            <a:solidFill>
              <a:schemeClr val="lt1"/>
            </a:solidFill>
            <a:ln w="28575" cap="sq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57" name="Google Shape;457;g14d35d49f6c_0_360"/>
            <p:cNvCxnSpPr/>
            <p:nvPr/>
          </p:nvCxnSpPr>
          <p:spPr>
            <a:xfrm>
              <a:off x="5348" y="1105"/>
              <a:ext cx="0" cy="600"/>
            </a:xfrm>
            <a:prstGeom prst="straightConnector1">
              <a:avLst/>
            </a:prstGeom>
            <a:solidFill>
              <a:schemeClr val="lt1"/>
            </a:solidFill>
            <a:ln w="28575" cap="sq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458" name="Google Shape;458;g14d35d49f6c_0_360"/>
          <p:cNvGrpSpPr/>
          <p:nvPr/>
        </p:nvGrpSpPr>
        <p:grpSpPr>
          <a:xfrm>
            <a:off x="5607050" y="3952875"/>
            <a:ext cx="3333750" cy="1428750"/>
            <a:chOff x="3628" y="2478"/>
            <a:chExt cx="2100" cy="900"/>
          </a:xfrm>
        </p:grpSpPr>
        <p:sp>
          <p:nvSpPr>
            <p:cNvPr id="459" name="Google Shape;459;g14d35d49f6c_0_360"/>
            <p:cNvSpPr/>
            <p:nvPr/>
          </p:nvSpPr>
          <p:spPr>
            <a:xfrm>
              <a:off x="3628" y="2478"/>
              <a:ext cx="2100" cy="900"/>
            </a:xfrm>
            <a:prstGeom prst="roundRect">
              <a:avLst>
                <a:gd name="adj" fmla="val 16667"/>
              </a:avLst>
            </a:prstGeom>
            <a:solidFill>
              <a:schemeClr val="lt1">
                <a:alpha val="39610"/>
              </a:schemeClr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0" name="Google Shape;460;g14d35d49f6c_0_360"/>
            <p:cNvSpPr txBox="1"/>
            <p:nvPr/>
          </p:nvSpPr>
          <p:spPr>
            <a:xfrm>
              <a:off x="3809" y="2533"/>
              <a:ext cx="1800" cy="600"/>
            </a:xfrm>
            <a:prstGeom prst="rect">
              <a:avLst/>
            </a:prstGeom>
            <a:solidFill>
              <a:schemeClr val="lt1">
                <a:alpha val="39610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-GT" sz="1800" b="1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Pruebas objetivas</a:t>
              </a:r>
              <a:endParaRPr sz="1800"/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-GT" sz="1800" b="1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Pruebas tipo ensayo</a:t>
              </a:r>
              <a:endParaRPr sz="1800"/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-GT" sz="1800" b="1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Pruebas mixtas</a:t>
              </a:r>
              <a:r>
                <a:rPr lang="es-GT" sz="20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endParaRPr sz="2000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6" name="Google Shape;466;p14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s-GT"/>
              <a:t>Documento</a:t>
            </a:r>
            <a:endParaRPr/>
          </a:p>
        </p:txBody>
      </p:sp>
      <p:pic>
        <p:nvPicPr>
          <p:cNvPr id="467" name="Google Shape;467;p14"/>
          <p:cNvPicPr preferRelativeResize="0"/>
          <p:nvPr/>
        </p:nvPicPr>
        <p:blipFill rotWithShape="1">
          <a:blip r:embed="rId3">
            <a:alphaModFix/>
          </a:blip>
          <a:srcRect b="66267"/>
          <a:stretch/>
        </p:blipFill>
        <p:spPr>
          <a:xfrm>
            <a:off x="0" y="0"/>
            <a:ext cx="9144000" cy="2313432"/>
          </a:xfrm>
          <a:prstGeom prst="rect">
            <a:avLst/>
          </a:prstGeom>
          <a:noFill/>
          <a:ln>
            <a:noFill/>
          </a:ln>
        </p:spPr>
      </p:pic>
      <p:sp>
        <p:nvSpPr>
          <p:cNvPr id="468" name="Google Shape;468;p14"/>
          <p:cNvSpPr txBox="1"/>
          <p:nvPr/>
        </p:nvSpPr>
        <p:spPr>
          <a:xfrm>
            <a:off x="476338" y="1256704"/>
            <a:ext cx="6864620" cy="7991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32500" lnSpcReduction="20000"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F3864"/>
              </a:buClr>
              <a:buSzPct val="34000"/>
              <a:buFont typeface="Arial Rounded"/>
              <a:buNone/>
            </a:pPr>
            <a:r>
              <a:rPr lang="es-GT" sz="10000">
                <a:solidFill>
                  <a:srgbClr val="1F3864"/>
                </a:solidFill>
                <a:latin typeface="Arial Rounded"/>
                <a:ea typeface="Arial Rounded"/>
                <a:cs typeface="Arial Rounded"/>
                <a:sym typeface="Arial Rounded"/>
              </a:rPr>
              <a:t>Para discutir…</a:t>
            </a:r>
            <a:endParaRPr sz="10000">
              <a:solidFill>
                <a:srgbClr val="1F3864"/>
              </a:solidFill>
              <a:latin typeface="Arial Rounded"/>
              <a:ea typeface="Arial Rounded"/>
              <a:cs typeface="Arial Rounded"/>
              <a:sym typeface="Arial Rounded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F3864"/>
              </a:buClr>
              <a:buSzPct val="100000"/>
              <a:buFont typeface="Arial Rounded"/>
              <a:buNone/>
            </a:pPr>
            <a:endParaRPr sz="3400">
              <a:solidFill>
                <a:srgbClr val="1F3864"/>
              </a:solidFill>
              <a:latin typeface="Arial Rounded"/>
              <a:ea typeface="Arial Rounded"/>
              <a:cs typeface="Arial Rounded"/>
              <a:sym typeface="Arial Rounded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endParaRPr sz="4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9" name="Google Shape;469;p14"/>
          <p:cNvSpPr txBox="1"/>
          <p:nvPr/>
        </p:nvSpPr>
        <p:spPr>
          <a:xfrm>
            <a:off x="379390" y="2243873"/>
            <a:ext cx="8136000" cy="366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GT" sz="50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4"/>
              </a:rPr>
              <a:t>casos</a:t>
            </a:r>
            <a:r>
              <a:rPr lang="es-GT" sz="5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5000"/>
          </a:p>
        </p:txBody>
      </p:sp>
      <p:pic>
        <p:nvPicPr>
          <p:cNvPr id="470" name="Google Shape;470;p14"/>
          <p:cNvPicPr preferRelativeResize="0"/>
          <p:nvPr/>
        </p:nvPicPr>
        <p:blipFill>
          <a:blip r:embed="rId5">
            <a:alphaModFix amt="93000"/>
          </a:blip>
          <a:stretch>
            <a:fillRect/>
          </a:stretch>
        </p:blipFill>
        <p:spPr>
          <a:xfrm>
            <a:off x="2989050" y="3678594"/>
            <a:ext cx="3165875" cy="20429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/>
                                        <p:tgtEl>
                                          <p:spTgt spid="4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6" name="Google Shape;476;g14d35d49f6c_0_509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s-GT"/>
              <a:t>Documento</a:t>
            </a:r>
            <a:endParaRPr/>
          </a:p>
        </p:txBody>
      </p:sp>
      <p:pic>
        <p:nvPicPr>
          <p:cNvPr id="477" name="Google Shape;477;g14d35d49f6c_0_509"/>
          <p:cNvPicPr preferRelativeResize="0"/>
          <p:nvPr/>
        </p:nvPicPr>
        <p:blipFill rotWithShape="1">
          <a:blip r:embed="rId3">
            <a:alphaModFix/>
          </a:blip>
          <a:srcRect b="66267"/>
          <a:stretch/>
        </p:blipFill>
        <p:spPr>
          <a:xfrm>
            <a:off x="0" y="0"/>
            <a:ext cx="9144002" cy="2313434"/>
          </a:xfrm>
          <a:prstGeom prst="rect">
            <a:avLst/>
          </a:prstGeom>
          <a:noFill/>
          <a:ln>
            <a:noFill/>
          </a:ln>
        </p:spPr>
      </p:pic>
      <p:sp>
        <p:nvSpPr>
          <p:cNvPr id="478" name="Google Shape;478;g14d35d49f6c_0_509"/>
          <p:cNvSpPr txBox="1"/>
          <p:nvPr/>
        </p:nvSpPr>
        <p:spPr>
          <a:xfrm>
            <a:off x="476338" y="1256704"/>
            <a:ext cx="6864600" cy="79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77500" lnSpcReduction="20000"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F3864"/>
              </a:buClr>
              <a:buSzPct val="100000"/>
              <a:buFont typeface="Arial Rounded"/>
              <a:buNone/>
            </a:pPr>
            <a:r>
              <a:rPr lang="es-GT" sz="3400">
                <a:solidFill>
                  <a:srgbClr val="1F3864"/>
                </a:solidFill>
                <a:latin typeface="Arial Rounded"/>
                <a:ea typeface="Arial Rounded"/>
                <a:cs typeface="Arial Rounded"/>
                <a:sym typeface="Arial Rounded"/>
              </a:rPr>
              <a:t>Referencias</a:t>
            </a:r>
            <a:endParaRPr/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endParaRPr sz="4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9" name="Google Shape;479;g14d35d49f6c_0_509"/>
          <p:cNvSpPr txBox="1"/>
          <p:nvPr/>
        </p:nvSpPr>
        <p:spPr>
          <a:xfrm>
            <a:off x="379390" y="2243873"/>
            <a:ext cx="8136000" cy="366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marR="0" lvl="0" indent="-457200" algn="just" rtl="0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Clr>
                <a:srgbClr val="1F3864"/>
              </a:buClr>
              <a:buSzPts val="1800"/>
              <a:buFont typeface="Arial Rounded"/>
              <a:buNone/>
            </a:pPr>
            <a:r>
              <a:rPr lang="es-GT" sz="1100">
                <a:solidFill>
                  <a:srgbClr val="1F3864"/>
                </a:solidFill>
                <a:latin typeface="Arial Rounded"/>
                <a:ea typeface="Arial Rounded"/>
                <a:cs typeface="Arial Rounded"/>
                <a:sym typeface="Arial Rounded"/>
              </a:rPr>
              <a:t>Tecnológico de Monterrey (2016).  Evaluación del desempeño en el modelo educativo basado en competencias.</a:t>
            </a:r>
            <a:endParaRPr sz="1100">
              <a:solidFill>
                <a:srgbClr val="1F3864"/>
              </a:solidFill>
              <a:latin typeface="Arial Rounded"/>
              <a:ea typeface="Arial Rounded"/>
              <a:cs typeface="Arial Rounded"/>
              <a:sym typeface="Arial Rounded"/>
            </a:endParaRPr>
          </a:p>
          <a:p>
            <a:pPr marL="457200" marR="0" lvl="0" indent="-457200" algn="just" rtl="0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Clr>
                <a:srgbClr val="1F3864"/>
              </a:buClr>
              <a:buSzPts val="1800"/>
              <a:buFont typeface="Arial Rounded"/>
              <a:buNone/>
            </a:pPr>
            <a:r>
              <a:rPr lang="es-GT" sz="1100">
                <a:solidFill>
                  <a:srgbClr val="1F3864"/>
                </a:solidFill>
                <a:latin typeface="Arial Rounded"/>
                <a:ea typeface="Arial Rounded"/>
                <a:cs typeface="Arial Rounded"/>
                <a:sym typeface="Arial Rounded"/>
              </a:rPr>
              <a:t>Recuperado de </a:t>
            </a:r>
            <a:r>
              <a:rPr lang="es-GT" sz="1100" u="sng">
                <a:solidFill>
                  <a:srgbClr val="1F3864"/>
                </a:solidFill>
                <a:latin typeface="Arial Rounded"/>
                <a:ea typeface="Arial Rounded"/>
                <a:cs typeface="Arial Rounded"/>
                <a:sym typeface="Arial Rounded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https://eduteka.icesi.edu.co/pdfdir/edutrends-evaluacion-desempeno.pdf</a:t>
            </a:r>
            <a:r>
              <a:rPr lang="es-GT" sz="1100">
                <a:solidFill>
                  <a:srgbClr val="1F3864"/>
                </a:solidFill>
                <a:latin typeface="Arial Rounded"/>
                <a:ea typeface="Arial Rounded"/>
                <a:cs typeface="Arial Rounded"/>
                <a:sym typeface="Arial Rounded"/>
              </a:rPr>
              <a:t> </a:t>
            </a:r>
            <a:endParaRPr sz="1100">
              <a:solidFill>
                <a:srgbClr val="1F3864"/>
              </a:solidFill>
              <a:latin typeface="Arial Rounded"/>
              <a:ea typeface="Arial Rounded"/>
              <a:cs typeface="Arial Rounded"/>
              <a:sym typeface="Arial Rounded"/>
            </a:endParaRPr>
          </a:p>
          <a:p>
            <a:pPr marL="457200" marR="0" lvl="0" indent="-457200" algn="just" rtl="0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Clr>
                <a:srgbClr val="1F3864"/>
              </a:buClr>
              <a:buSzPts val="1800"/>
              <a:buFont typeface="Arial Rounded"/>
              <a:buNone/>
            </a:pPr>
            <a:endParaRPr sz="1100">
              <a:solidFill>
                <a:srgbClr val="1F3864"/>
              </a:solidFill>
              <a:latin typeface="Arial Rounded"/>
              <a:ea typeface="Arial Rounded"/>
              <a:cs typeface="Arial Rounded"/>
              <a:sym typeface="Arial Rounded"/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s-GT" sz="1100">
                <a:solidFill>
                  <a:srgbClr val="1E4E79"/>
                </a:solidFill>
                <a:latin typeface="Arial Rounded"/>
                <a:ea typeface="Arial Rounded"/>
                <a:cs typeface="Arial Rounded"/>
                <a:sym typeface="Arial Rounded"/>
              </a:rPr>
              <a:t>Hamodi, Carolina, López Pastor, Víctor Manuel, López Pastor, Ana Teresa. (2015). Medios, técnicas e instrumentos de evaluación formativa y compartida del aprendizaje en educación superior. Perfiles educativos, 37(147), 146-161. Recuperado en 23 de octubre de 2022, de </a:t>
            </a:r>
            <a:r>
              <a:rPr lang="es-GT" sz="1100" u="sng">
                <a:solidFill>
                  <a:srgbClr val="1E4E79"/>
                </a:solidFill>
                <a:latin typeface="Arial Rounded"/>
                <a:ea typeface="Arial Rounded"/>
                <a:cs typeface="Arial Rounded"/>
                <a:sym typeface="Arial Rounded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http://www.scielo.org.mx/scielo.php?script=sci_arttext&amp;pid=S0185-26982015000100009&amp;lng=es&amp;tlng=es</a:t>
            </a:r>
            <a:endParaRPr sz="1100">
              <a:solidFill>
                <a:srgbClr val="1E4E79"/>
              </a:solidFill>
              <a:latin typeface="Arial Rounded"/>
              <a:ea typeface="Arial Rounded"/>
              <a:cs typeface="Arial Rounded"/>
              <a:sym typeface="Arial Rounded"/>
            </a:endParaRPr>
          </a:p>
          <a:p>
            <a:pPr marL="457200" marR="0" lvl="0" indent="0" algn="just" rtl="0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400"/>
              <a:buFont typeface="Calibri"/>
              <a:buNone/>
            </a:pPr>
            <a:endParaRPr sz="1100" b="1">
              <a:solidFill>
                <a:schemeClr val="dk2"/>
              </a:solidFill>
            </a:endParaRPr>
          </a:p>
          <a:p>
            <a:pPr marL="457200" marR="0" lvl="0" indent="0" algn="l" rtl="0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</a:pPr>
            <a:endParaRPr sz="6000">
              <a:solidFill>
                <a:srgbClr val="1F3864"/>
              </a:solidFill>
              <a:latin typeface="Arial Rounded"/>
              <a:ea typeface="Arial Rounded"/>
              <a:cs typeface="Arial Rounded"/>
              <a:sym typeface="Arial Rounded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3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s-GT"/>
              <a:t>Documento</a:t>
            </a:r>
            <a:endParaRPr/>
          </a:p>
        </p:txBody>
      </p:sp>
      <p:pic>
        <p:nvPicPr>
          <p:cNvPr id="195" name="Google Shape;195;p3"/>
          <p:cNvPicPr preferRelativeResize="0"/>
          <p:nvPr/>
        </p:nvPicPr>
        <p:blipFill rotWithShape="1">
          <a:blip r:embed="rId3">
            <a:alphaModFix/>
          </a:blip>
          <a:srcRect b="66267"/>
          <a:stretch/>
        </p:blipFill>
        <p:spPr>
          <a:xfrm>
            <a:off x="0" y="-45076"/>
            <a:ext cx="9144000" cy="23134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96" name="Google Shape;196;p3" descr="Interfaz de usuario gráfica, Sitio web&#10;&#10;Descripción generada automáticamente"/>
          <p:cNvPicPr preferRelativeResize="0"/>
          <p:nvPr/>
        </p:nvPicPr>
        <p:blipFill rotWithShape="1">
          <a:blip r:embed="rId4">
            <a:alphaModFix/>
          </a:blip>
          <a:srcRect t="22535" b="20094"/>
          <a:stretch/>
        </p:blipFill>
        <p:spPr>
          <a:xfrm>
            <a:off x="1265500" y="1412930"/>
            <a:ext cx="6307285" cy="511817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4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s-GT"/>
              <a:t>Documento</a:t>
            </a:r>
            <a:endParaRPr/>
          </a:p>
        </p:txBody>
      </p:sp>
      <p:pic>
        <p:nvPicPr>
          <p:cNvPr id="203" name="Google Shape;203;p4"/>
          <p:cNvPicPr preferRelativeResize="0"/>
          <p:nvPr/>
        </p:nvPicPr>
        <p:blipFill rotWithShape="1">
          <a:blip r:embed="rId3">
            <a:alphaModFix/>
          </a:blip>
          <a:srcRect b="66267"/>
          <a:stretch/>
        </p:blipFill>
        <p:spPr>
          <a:xfrm>
            <a:off x="0" y="0"/>
            <a:ext cx="9144000" cy="2313432"/>
          </a:xfrm>
          <a:prstGeom prst="rect">
            <a:avLst/>
          </a:prstGeom>
          <a:noFill/>
          <a:ln>
            <a:noFill/>
          </a:ln>
        </p:spPr>
      </p:pic>
      <p:sp>
        <p:nvSpPr>
          <p:cNvPr id="204" name="Google Shape;204;p4"/>
          <p:cNvSpPr txBox="1"/>
          <p:nvPr/>
        </p:nvSpPr>
        <p:spPr>
          <a:xfrm>
            <a:off x="476338" y="1256704"/>
            <a:ext cx="6864620" cy="7991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70000" lnSpcReduction="20000"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F3864"/>
              </a:buClr>
              <a:buSzPct val="78160"/>
              <a:buFont typeface="Arial Rounded"/>
              <a:buNone/>
            </a:pPr>
            <a:r>
              <a:rPr lang="es-GT" sz="4350" b="0" i="0" u="none" strike="noStrike" cap="none">
                <a:solidFill>
                  <a:srgbClr val="1F3864"/>
                </a:solidFill>
                <a:latin typeface="Arial Rounded"/>
                <a:ea typeface="Arial Rounded"/>
                <a:cs typeface="Arial Rounded"/>
                <a:sym typeface="Arial Rounded"/>
              </a:rPr>
              <a:t>Activación de pre-saberes</a:t>
            </a:r>
            <a:endParaRPr sz="4350"/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endParaRPr sz="45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05" name="Google Shape;205;p4"/>
          <p:cNvPicPr preferRelativeResize="0"/>
          <p:nvPr/>
        </p:nvPicPr>
        <p:blipFill rotWithShape="1">
          <a:blip r:embed="rId4">
            <a:alphaModFix/>
          </a:blip>
          <a:srcRect l="34971" t="30826" r="34577" b="24384"/>
          <a:stretch/>
        </p:blipFill>
        <p:spPr>
          <a:xfrm>
            <a:off x="2434107" y="2090645"/>
            <a:ext cx="4372741" cy="428767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5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s-GT"/>
              <a:t>Documento</a:t>
            </a:r>
            <a:endParaRPr/>
          </a:p>
        </p:txBody>
      </p:sp>
      <p:pic>
        <p:nvPicPr>
          <p:cNvPr id="211" name="Google Shape;211;p5"/>
          <p:cNvPicPr preferRelativeResize="0"/>
          <p:nvPr/>
        </p:nvPicPr>
        <p:blipFill rotWithShape="1">
          <a:blip r:embed="rId3">
            <a:alphaModFix/>
          </a:blip>
          <a:srcRect b="66267"/>
          <a:stretch/>
        </p:blipFill>
        <p:spPr>
          <a:xfrm>
            <a:off x="0" y="0"/>
            <a:ext cx="9144000" cy="2313432"/>
          </a:xfrm>
          <a:prstGeom prst="rect">
            <a:avLst/>
          </a:prstGeom>
          <a:noFill/>
          <a:ln>
            <a:noFill/>
          </a:ln>
        </p:spPr>
      </p:pic>
      <p:pic>
        <p:nvPicPr>
          <p:cNvPr id="212" name="Google Shape;212;p5" descr="Diagrama&#10;&#10;Descripción generada automáticamente"/>
          <p:cNvPicPr preferRelativeResize="0"/>
          <p:nvPr/>
        </p:nvPicPr>
        <p:blipFill rotWithShape="1">
          <a:blip r:embed="rId4">
            <a:alphaModFix/>
          </a:blip>
          <a:srcRect b="33732"/>
          <a:stretch/>
        </p:blipFill>
        <p:spPr>
          <a:xfrm>
            <a:off x="2112135" y="0"/>
            <a:ext cx="4320862" cy="683546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6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s-GT"/>
              <a:t>Documento</a:t>
            </a:r>
            <a:endParaRPr/>
          </a:p>
        </p:txBody>
      </p:sp>
      <p:pic>
        <p:nvPicPr>
          <p:cNvPr id="218" name="Google Shape;218;p6"/>
          <p:cNvPicPr preferRelativeResize="0"/>
          <p:nvPr/>
        </p:nvPicPr>
        <p:blipFill rotWithShape="1">
          <a:blip r:embed="rId3">
            <a:alphaModFix/>
          </a:blip>
          <a:srcRect b="66267"/>
          <a:stretch/>
        </p:blipFill>
        <p:spPr>
          <a:xfrm>
            <a:off x="0" y="-45076"/>
            <a:ext cx="9144000" cy="2313432"/>
          </a:xfrm>
          <a:prstGeom prst="rect">
            <a:avLst/>
          </a:prstGeom>
          <a:noFill/>
          <a:ln>
            <a:noFill/>
          </a:ln>
        </p:spPr>
      </p:pic>
      <p:sp>
        <p:nvSpPr>
          <p:cNvPr id="219" name="Google Shape;219;p6"/>
          <p:cNvSpPr txBox="1"/>
          <p:nvPr/>
        </p:nvSpPr>
        <p:spPr>
          <a:xfrm>
            <a:off x="1560178" y="5831374"/>
            <a:ext cx="6864620" cy="7991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F3864"/>
              </a:buClr>
              <a:buSzPts val="3400"/>
              <a:buFont typeface="Arial Rounded"/>
              <a:buNone/>
            </a:pPr>
            <a:r>
              <a:rPr lang="es-GT" sz="3400" b="0" i="0" u="none" strike="noStrike" cap="none">
                <a:solidFill>
                  <a:srgbClr val="1F3864"/>
                </a:solidFill>
                <a:latin typeface="Arial Rounded"/>
                <a:ea typeface="Arial Rounded"/>
                <a:cs typeface="Arial Rounded"/>
                <a:sym typeface="Arial Rounded"/>
              </a:rPr>
              <a:t>La evaluación del desempeño</a:t>
            </a:r>
            <a:endParaRPr/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</a:pPr>
            <a:endParaRPr sz="45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20" name="Google Shape;220;p6"/>
          <p:cNvGrpSpPr/>
          <p:nvPr/>
        </p:nvGrpSpPr>
        <p:grpSpPr>
          <a:xfrm>
            <a:off x="1751369" y="999658"/>
            <a:ext cx="5137971" cy="4552682"/>
            <a:chOff x="3403602" y="1418451"/>
            <a:chExt cx="3005797" cy="3246152"/>
          </a:xfrm>
        </p:grpSpPr>
        <p:pic>
          <p:nvPicPr>
            <p:cNvPr id="221" name="Google Shape;221;p6"/>
            <p:cNvPicPr preferRelativeResize="0"/>
            <p:nvPr/>
          </p:nvPicPr>
          <p:blipFill rotWithShape="1">
            <a:blip r:embed="rId4">
              <a:alphaModFix/>
            </a:blip>
            <a:srcRect l="26701" t="17644" r="27619" b="10865"/>
            <a:stretch/>
          </p:blipFill>
          <p:spPr>
            <a:xfrm>
              <a:off x="3403602" y="1528435"/>
              <a:ext cx="3005797" cy="3136168"/>
            </a:xfrm>
            <a:prstGeom prst="flowChartPunchedCard">
              <a:avLst/>
            </a:prstGeom>
            <a:noFill/>
            <a:ln>
              <a:noFill/>
            </a:ln>
          </p:spPr>
        </p:pic>
        <p:sp>
          <p:nvSpPr>
            <p:cNvPr id="222" name="Google Shape;222;p6"/>
            <p:cNvSpPr txBox="1"/>
            <p:nvPr/>
          </p:nvSpPr>
          <p:spPr>
            <a:xfrm>
              <a:off x="3638213" y="1418451"/>
              <a:ext cx="1134115" cy="484664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23" name="Google Shape;223;p6"/>
          <p:cNvSpPr txBox="1"/>
          <p:nvPr/>
        </p:nvSpPr>
        <p:spPr>
          <a:xfrm>
            <a:off x="5737539" y="5241701"/>
            <a:ext cx="3181082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GT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Tomado de Tecnológico de Monterrey, 2016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7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s-GT"/>
              <a:t>Documento</a:t>
            </a:r>
            <a:endParaRPr/>
          </a:p>
        </p:txBody>
      </p:sp>
      <p:pic>
        <p:nvPicPr>
          <p:cNvPr id="229" name="Google Shape;229;p7"/>
          <p:cNvPicPr preferRelativeResize="0"/>
          <p:nvPr/>
        </p:nvPicPr>
        <p:blipFill rotWithShape="1">
          <a:blip r:embed="rId3">
            <a:alphaModFix/>
          </a:blip>
          <a:srcRect b="66267"/>
          <a:stretch/>
        </p:blipFill>
        <p:spPr>
          <a:xfrm>
            <a:off x="0" y="0"/>
            <a:ext cx="9144000" cy="2313432"/>
          </a:xfrm>
          <a:prstGeom prst="rect">
            <a:avLst/>
          </a:prstGeom>
          <a:noFill/>
          <a:ln>
            <a:noFill/>
          </a:ln>
        </p:spPr>
      </p:pic>
      <p:sp>
        <p:nvSpPr>
          <p:cNvPr id="230" name="Google Shape;230;p7"/>
          <p:cNvSpPr txBox="1"/>
          <p:nvPr/>
        </p:nvSpPr>
        <p:spPr>
          <a:xfrm>
            <a:off x="664098" y="1581920"/>
            <a:ext cx="5168646" cy="36259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1E4E79"/>
              </a:buClr>
              <a:buSzPts val="1600"/>
              <a:buFont typeface="Arial Rounded"/>
              <a:buNone/>
            </a:pPr>
            <a:r>
              <a:rPr lang="es-GT" sz="1600">
                <a:solidFill>
                  <a:srgbClr val="1E4E79"/>
                </a:solidFill>
                <a:latin typeface="Arial Rounded"/>
                <a:ea typeface="Arial Rounded"/>
                <a:cs typeface="Arial Rounded"/>
                <a:sym typeface="Arial Rounded"/>
              </a:rPr>
              <a:t>“La evaluación de desempeño involucra la observación, el seguimiento y la medición de las conductas de los alumnos en el momento en el que se encuentran efectuando alguna acción relacionada con el proceso de aprendizaje, sea de manera individual o colectiva”. (Hancock, 2007, como se citó en Tecnológico de Monterrey, 2016).</a:t>
            </a:r>
            <a:endParaRPr/>
          </a:p>
        </p:txBody>
      </p:sp>
      <p:pic>
        <p:nvPicPr>
          <p:cNvPr id="231" name="Google Shape;231;p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374063" y="4963232"/>
            <a:ext cx="2283230" cy="1516598"/>
          </a:xfrm>
          <a:prstGeom prst="rect">
            <a:avLst/>
          </a:prstGeom>
          <a:noFill/>
          <a:ln>
            <a:noFill/>
          </a:ln>
        </p:spPr>
      </p:pic>
      <p:pic>
        <p:nvPicPr>
          <p:cNvPr id="232" name="Google Shape;232;p7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008194" y="3160558"/>
            <a:ext cx="2735664" cy="331927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p8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s-GT"/>
              <a:t>Documento</a:t>
            </a:r>
            <a:endParaRPr/>
          </a:p>
        </p:txBody>
      </p:sp>
      <p:pic>
        <p:nvPicPr>
          <p:cNvPr id="238" name="Google Shape;238;p8"/>
          <p:cNvPicPr preferRelativeResize="0"/>
          <p:nvPr/>
        </p:nvPicPr>
        <p:blipFill rotWithShape="1">
          <a:blip r:embed="rId3">
            <a:alphaModFix/>
          </a:blip>
          <a:srcRect b="66267"/>
          <a:stretch/>
        </p:blipFill>
        <p:spPr>
          <a:xfrm>
            <a:off x="0" y="0"/>
            <a:ext cx="9144000" cy="2313432"/>
          </a:xfrm>
          <a:prstGeom prst="rect">
            <a:avLst/>
          </a:prstGeom>
          <a:noFill/>
          <a:ln>
            <a:noFill/>
          </a:ln>
        </p:spPr>
      </p:pic>
      <p:sp>
        <p:nvSpPr>
          <p:cNvPr id="239" name="Google Shape;239;p8"/>
          <p:cNvSpPr txBox="1"/>
          <p:nvPr/>
        </p:nvSpPr>
        <p:spPr>
          <a:xfrm>
            <a:off x="664098" y="1581920"/>
            <a:ext cx="5168646" cy="36259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1E4E79"/>
              </a:buClr>
              <a:buSzPts val="1600"/>
              <a:buFont typeface="Arial Rounded"/>
              <a:buNone/>
            </a:pPr>
            <a:r>
              <a:rPr lang="es-GT" sz="1600">
                <a:solidFill>
                  <a:srgbClr val="1E4E79"/>
                </a:solidFill>
                <a:latin typeface="Arial Rounded"/>
                <a:ea typeface="Arial Rounded"/>
                <a:cs typeface="Arial Rounded"/>
                <a:sym typeface="Arial Rounded"/>
              </a:rPr>
              <a:t>“Con esta actividad se espera que el alumno demuestre la adquisición de una serie de conocimientos y habilidades en uno o varios ámbitos disciplinarios.  Los productos o propuestas que se generen conforman el cúmulo de evidencias que permiten inferir el nivel de las competencias logradas al momento de la evaluación.” (Tecnológico de Monterrey, 2016)</a:t>
            </a:r>
            <a:endParaRPr/>
          </a:p>
        </p:txBody>
      </p:sp>
      <p:pic>
        <p:nvPicPr>
          <p:cNvPr id="240" name="Google Shape;240;p8"/>
          <p:cNvPicPr preferRelativeResize="0"/>
          <p:nvPr/>
        </p:nvPicPr>
        <p:blipFill rotWithShape="1">
          <a:blip r:embed="rId4">
            <a:alphaModFix/>
          </a:blip>
          <a:srcRect l="50000" t="56180" r="31761" b="14348"/>
          <a:stretch/>
        </p:blipFill>
        <p:spPr>
          <a:xfrm>
            <a:off x="6117464" y="3373897"/>
            <a:ext cx="2738184" cy="2949629"/>
          </a:xfrm>
          <a:prstGeom prst="rect">
            <a:avLst/>
          </a:prstGeom>
          <a:noFill/>
          <a:ln>
            <a:noFill/>
          </a:ln>
        </p:spPr>
      </p:pic>
      <p:sp>
        <p:nvSpPr>
          <p:cNvPr id="241" name="Google Shape;241;p8"/>
          <p:cNvSpPr txBox="1"/>
          <p:nvPr/>
        </p:nvSpPr>
        <p:spPr>
          <a:xfrm>
            <a:off x="5832744" y="6286154"/>
            <a:ext cx="3181082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GT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Tomado de Tecnológico de Monterrey, 2016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p9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s-GT"/>
              <a:t>Documento</a:t>
            </a:r>
            <a:endParaRPr/>
          </a:p>
        </p:txBody>
      </p:sp>
      <p:pic>
        <p:nvPicPr>
          <p:cNvPr id="248" name="Google Shape;248;p9"/>
          <p:cNvPicPr preferRelativeResize="0"/>
          <p:nvPr/>
        </p:nvPicPr>
        <p:blipFill rotWithShape="1">
          <a:blip r:embed="rId3">
            <a:alphaModFix/>
          </a:blip>
          <a:srcRect b="66267"/>
          <a:stretch/>
        </p:blipFill>
        <p:spPr>
          <a:xfrm>
            <a:off x="0" y="0"/>
            <a:ext cx="9144000" cy="231343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49" name="Google Shape;249;p9"/>
          <p:cNvGrpSpPr/>
          <p:nvPr/>
        </p:nvGrpSpPr>
        <p:grpSpPr>
          <a:xfrm>
            <a:off x="1581929" y="939896"/>
            <a:ext cx="5801444" cy="5707787"/>
            <a:chOff x="1232591" y="-154809"/>
            <a:chExt cx="5801444" cy="5707787"/>
          </a:xfrm>
        </p:grpSpPr>
        <p:sp>
          <p:nvSpPr>
            <p:cNvPr id="250" name="Google Shape;250;p9"/>
            <p:cNvSpPr/>
            <p:nvPr/>
          </p:nvSpPr>
          <p:spPr>
            <a:xfrm>
              <a:off x="2087212" y="608066"/>
              <a:ext cx="4153514" cy="4153514"/>
            </a:xfrm>
            <a:prstGeom prst="blockArc">
              <a:avLst>
                <a:gd name="adj1" fmla="val 10799981"/>
                <a:gd name="adj2" fmla="val 16188427"/>
                <a:gd name="adj3" fmla="val 4643"/>
              </a:avLst>
            </a:prstGeom>
            <a:solidFill>
              <a:srgbClr val="5999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251;p9"/>
            <p:cNvSpPr/>
            <p:nvPr/>
          </p:nvSpPr>
          <p:spPr>
            <a:xfrm>
              <a:off x="2087212" y="608077"/>
              <a:ext cx="4153514" cy="4153514"/>
            </a:xfrm>
            <a:prstGeom prst="blockArc">
              <a:avLst>
                <a:gd name="adj1" fmla="val 5400000"/>
                <a:gd name="adj2" fmla="val 10800000"/>
                <a:gd name="adj3" fmla="val 4643"/>
              </a:avLst>
            </a:prstGeom>
            <a:solidFill>
              <a:srgbClr val="3DE19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252;p9"/>
            <p:cNvSpPr/>
            <p:nvPr/>
          </p:nvSpPr>
          <p:spPr>
            <a:xfrm>
              <a:off x="2087212" y="608077"/>
              <a:ext cx="4153514" cy="4153514"/>
            </a:xfrm>
            <a:prstGeom prst="blockArc">
              <a:avLst>
                <a:gd name="adj1" fmla="val 0"/>
                <a:gd name="adj2" fmla="val 5400000"/>
                <a:gd name="adj3" fmla="val 4643"/>
              </a:avLst>
            </a:prstGeom>
            <a:solidFill>
              <a:srgbClr val="65EE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253;p9"/>
            <p:cNvSpPr/>
            <p:nvPr/>
          </p:nvSpPr>
          <p:spPr>
            <a:xfrm>
              <a:off x="2087212" y="608066"/>
              <a:ext cx="4153514" cy="4153514"/>
            </a:xfrm>
            <a:prstGeom prst="blockArc">
              <a:avLst>
                <a:gd name="adj1" fmla="val 16188427"/>
                <a:gd name="adj2" fmla="val 19"/>
                <a:gd name="adj3" fmla="val 4643"/>
              </a:avLst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254;p9"/>
            <p:cNvSpPr/>
            <p:nvPr/>
          </p:nvSpPr>
          <p:spPr>
            <a:xfrm>
              <a:off x="3207333" y="1728198"/>
              <a:ext cx="1913272" cy="1913272"/>
            </a:xfrm>
            <a:prstGeom prst="ellipse">
              <a:avLst/>
            </a:prstGeom>
            <a:solidFill>
              <a:schemeClr val="accent3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255;p9"/>
            <p:cNvSpPr txBox="1"/>
            <p:nvPr/>
          </p:nvSpPr>
          <p:spPr>
            <a:xfrm>
              <a:off x="3487525" y="2008390"/>
              <a:ext cx="1352888" cy="135288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0300" tIns="20300" rIns="20300" bIns="203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600"/>
                <a:buFont typeface="Arial Rounded"/>
                <a:buNone/>
              </a:pPr>
              <a:r>
                <a:rPr lang="es-GT" sz="1600">
                  <a:solidFill>
                    <a:schemeClr val="lt1"/>
                  </a:solidFill>
                  <a:latin typeface="Arial Rounded"/>
                  <a:ea typeface="Arial Rounded"/>
                  <a:cs typeface="Arial Rounded"/>
                  <a:sym typeface="Arial Rounded"/>
                </a:rPr>
                <a:t>La evaluación del desempeño beneficia a…</a:t>
              </a:r>
              <a:endParaRPr/>
            </a:p>
          </p:txBody>
        </p:sp>
        <p:sp>
          <p:nvSpPr>
            <p:cNvPr id="256" name="Google Shape;256;p9"/>
            <p:cNvSpPr/>
            <p:nvPr/>
          </p:nvSpPr>
          <p:spPr>
            <a:xfrm>
              <a:off x="3369999" y="-154809"/>
              <a:ext cx="1574282" cy="1622202"/>
            </a:xfrm>
            <a:prstGeom prst="ellipse">
              <a:avLst/>
            </a:prstGeom>
            <a:solidFill>
              <a:schemeClr val="accent4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257;p9"/>
            <p:cNvSpPr txBox="1"/>
            <p:nvPr/>
          </p:nvSpPr>
          <p:spPr>
            <a:xfrm>
              <a:off x="3600547" y="82757"/>
              <a:ext cx="1113186" cy="114707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2850" tIns="22850" rIns="22850" bIns="2285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Arial Rounded"/>
                <a:buNone/>
              </a:pPr>
              <a:r>
                <a:rPr lang="es-GT" sz="1800">
                  <a:solidFill>
                    <a:schemeClr val="lt1"/>
                  </a:solidFill>
                  <a:latin typeface="Arial Rounded"/>
                  <a:ea typeface="Arial Rounded"/>
                  <a:cs typeface="Arial Rounded"/>
                  <a:sym typeface="Arial Rounded"/>
                </a:rPr>
                <a:t>Alumno</a:t>
              </a:r>
              <a:endParaRPr/>
            </a:p>
          </p:txBody>
        </p:sp>
        <p:sp>
          <p:nvSpPr>
            <p:cNvPr id="258" name="Google Shape;258;p9"/>
            <p:cNvSpPr/>
            <p:nvPr/>
          </p:nvSpPr>
          <p:spPr>
            <a:xfrm>
              <a:off x="5350989" y="1867311"/>
              <a:ext cx="1683046" cy="1635045"/>
            </a:xfrm>
            <a:prstGeom prst="ellipse">
              <a:avLst/>
            </a:prstGeom>
            <a:solidFill>
              <a:srgbClr val="65EE1F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259;p9"/>
            <p:cNvSpPr txBox="1"/>
            <p:nvPr/>
          </p:nvSpPr>
          <p:spPr>
            <a:xfrm>
              <a:off x="5597465" y="2106758"/>
              <a:ext cx="1190094" cy="115615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2850" tIns="22850" rIns="22850" bIns="2285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Arial Rounded"/>
                <a:buNone/>
              </a:pPr>
              <a:r>
                <a:rPr lang="es-GT" sz="1800">
                  <a:solidFill>
                    <a:schemeClr val="lt1"/>
                  </a:solidFill>
                  <a:latin typeface="Arial Rounded"/>
                  <a:ea typeface="Arial Rounded"/>
                  <a:cs typeface="Arial Rounded"/>
                  <a:sym typeface="Arial Rounded"/>
                </a:rPr>
                <a:t>Profesor</a:t>
              </a:r>
              <a:endParaRPr/>
            </a:p>
          </p:txBody>
        </p:sp>
        <p:sp>
          <p:nvSpPr>
            <p:cNvPr id="260" name="Google Shape;260;p9"/>
            <p:cNvSpPr/>
            <p:nvPr/>
          </p:nvSpPr>
          <p:spPr>
            <a:xfrm>
              <a:off x="3282502" y="3873776"/>
              <a:ext cx="1762934" cy="1679202"/>
            </a:xfrm>
            <a:prstGeom prst="ellipse">
              <a:avLst/>
            </a:prstGeom>
            <a:solidFill>
              <a:srgbClr val="3DE199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" name="Google Shape;261;p9"/>
            <p:cNvSpPr txBox="1"/>
            <p:nvPr/>
          </p:nvSpPr>
          <p:spPr>
            <a:xfrm>
              <a:off x="3540678" y="4119689"/>
              <a:ext cx="1246582" cy="118737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7775" tIns="17775" rIns="17775" bIns="177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400"/>
                <a:buFont typeface="Arial Rounded"/>
                <a:buNone/>
              </a:pPr>
              <a:r>
                <a:rPr lang="es-GT" sz="1400">
                  <a:solidFill>
                    <a:schemeClr val="lt1"/>
                  </a:solidFill>
                  <a:latin typeface="Arial Rounded"/>
                  <a:ea typeface="Arial Rounded"/>
                  <a:cs typeface="Arial Rounded"/>
                  <a:sym typeface="Arial Rounded"/>
                </a:rPr>
                <a:t>Logro del aprendizaje</a:t>
              </a:r>
              <a:endParaRPr/>
            </a:p>
          </p:txBody>
        </p:sp>
        <p:sp>
          <p:nvSpPr>
            <p:cNvPr id="262" name="Google Shape;262;p9"/>
            <p:cNvSpPr/>
            <p:nvPr/>
          </p:nvSpPr>
          <p:spPr>
            <a:xfrm>
              <a:off x="1232591" y="1783706"/>
              <a:ext cx="1805671" cy="1802256"/>
            </a:xfrm>
            <a:prstGeom prst="ellipse">
              <a:avLst/>
            </a:prstGeom>
            <a:solidFill>
              <a:srgbClr val="5999D5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263;p9"/>
            <p:cNvSpPr txBox="1"/>
            <p:nvPr/>
          </p:nvSpPr>
          <p:spPr>
            <a:xfrm>
              <a:off x="1497025" y="2047640"/>
              <a:ext cx="1276803" cy="127438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6500" tIns="16500" rIns="16500" bIns="165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300"/>
                <a:buFont typeface="Arial Rounded"/>
                <a:buNone/>
              </a:pPr>
              <a:r>
                <a:rPr lang="es-GT" sz="1300">
                  <a:solidFill>
                    <a:schemeClr val="lt1"/>
                  </a:solidFill>
                  <a:latin typeface="Arial Rounded"/>
                  <a:ea typeface="Arial Rounded"/>
                  <a:cs typeface="Arial Rounded"/>
                  <a:sym typeface="Arial Rounded"/>
                </a:rPr>
                <a:t>Sociedad, organizaciones y empresas</a:t>
              </a:r>
              <a:endParaRPr/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Tema de 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941</Words>
  <Application>Microsoft Office PowerPoint</Application>
  <PresentationFormat>Presentación en pantalla (4:3)</PresentationFormat>
  <Paragraphs>148</Paragraphs>
  <Slides>22</Slides>
  <Notes>22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22</vt:i4>
      </vt:variant>
    </vt:vector>
  </HeadingPairs>
  <TitlesOfParts>
    <vt:vector size="28" baseType="lpstr">
      <vt:lpstr>Arial</vt:lpstr>
      <vt:lpstr>Arial Rounded</vt:lpstr>
      <vt:lpstr>Calibri</vt:lpstr>
      <vt:lpstr>Noto Sans Symbols</vt:lpstr>
      <vt:lpstr>Tema de Office</vt:lpstr>
      <vt:lpstr>Tema de Office</vt:lpstr>
      <vt:lpstr>Presentación de PowerPoint</vt:lpstr>
      <vt:lpstr>Documento</vt:lpstr>
      <vt:lpstr>Documento</vt:lpstr>
      <vt:lpstr>Documento</vt:lpstr>
      <vt:lpstr>Documento</vt:lpstr>
      <vt:lpstr>Documento</vt:lpstr>
      <vt:lpstr>Documento</vt:lpstr>
      <vt:lpstr>Documento</vt:lpstr>
      <vt:lpstr>Documento</vt:lpstr>
      <vt:lpstr>Documento</vt:lpstr>
      <vt:lpstr>Documento</vt:lpstr>
      <vt:lpstr>Documento</vt:lpstr>
      <vt:lpstr>Documento</vt:lpstr>
      <vt:lpstr>Documento</vt:lpstr>
      <vt:lpstr>Documento</vt:lpstr>
      <vt:lpstr>Documento</vt:lpstr>
      <vt:lpstr>Presentación de PowerPoint</vt:lpstr>
      <vt:lpstr>Presentación de PowerPoint</vt:lpstr>
      <vt:lpstr>Presentación de PowerPoint</vt:lpstr>
      <vt:lpstr>Presentación de PowerPoint</vt:lpstr>
      <vt:lpstr>Documento</vt:lpstr>
      <vt:lpstr>Documento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Microsoft Office User</dc:creator>
  <cp:lastModifiedBy>Ruth Nuñez</cp:lastModifiedBy>
  <cp:revision>1</cp:revision>
  <dcterms:created xsi:type="dcterms:W3CDTF">2020-09-09T15:42:25Z</dcterms:created>
  <dcterms:modified xsi:type="dcterms:W3CDTF">2022-11-01T20:39:06Z</dcterms:modified>
</cp:coreProperties>
</file>